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9" r:id="rId2"/>
  </p:sldIdLst>
  <p:sldSz cx="6858000" cy="9906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83"/>
    <p:restoredTop sz="50000"/>
  </p:normalViewPr>
  <p:slideViewPr>
    <p:cSldViewPr snapToGrid="0" snapToObjects="1">
      <p:cViewPr>
        <p:scale>
          <a:sx n="130" d="100"/>
          <a:sy n="130" d="100"/>
        </p:scale>
        <p:origin x="2352"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51B39C-A8C6-914B-A51C-2FBDB2112978}" type="datetimeFigureOut">
              <a:rPr lang="en-GB" smtClean="0"/>
              <a:t>17/07/2022</a:t>
            </a:fld>
            <a:endParaRPr lang="en-GB"/>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5D8223-7C98-9940-850B-B03EF246F7A3}" type="slidenum">
              <a:rPr lang="en-GB" smtClean="0"/>
              <a:t>‹#›</a:t>
            </a:fld>
            <a:endParaRPr lang="en-GB"/>
          </a:p>
        </p:txBody>
      </p:sp>
    </p:spTree>
    <p:extLst>
      <p:ext uri="{BB962C8B-B14F-4D97-AF65-F5344CB8AC3E}">
        <p14:creationId xmlns:p14="http://schemas.microsoft.com/office/powerpoint/2010/main" val="11578521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204707C-E483-434F-ABF5-4D4D9C59FE75}" type="slidenum">
              <a:rPr lang="en-GB" smtClean="0"/>
              <a:t>1</a:t>
            </a:fld>
            <a:endParaRPr lang="en-GB"/>
          </a:p>
        </p:txBody>
      </p:sp>
    </p:spTree>
    <p:extLst>
      <p:ext uri="{BB962C8B-B14F-4D97-AF65-F5344CB8AC3E}">
        <p14:creationId xmlns:p14="http://schemas.microsoft.com/office/powerpoint/2010/main" val="15742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2747094B-C21B-A840-9945-5971AE75C021}" type="datetimeFigureOut">
              <a:rPr lang="en-GB" smtClean="0"/>
              <a:t>17/07/2022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A355E1-3085-5C49-9D54-08283702CFC0}" type="slidenum">
              <a:rPr lang="en-GB" smtClean="0"/>
              <a:t>‹#›</a:t>
            </a:fld>
            <a:endParaRPr lang="en-GB"/>
          </a:p>
        </p:txBody>
      </p:sp>
    </p:spTree>
    <p:extLst>
      <p:ext uri="{BB962C8B-B14F-4D97-AF65-F5344CB8AC3E}">
        <p14:creationId xmlns:p14="http://schemas.microsoft.com/office/powerpoint/2010/main" val="1741803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2747094B-C21B-A840-9945-5971AE75C021}" type="datetimeFigureOut">
              <a:rPr lang="en-GB" smtClean="0"/>
              <a:t>17/07/2022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A355E1-3085-5C49-9D54-08283702CFC0}" type="slidenum">
              <a:rPr lang="en-GB" smtClean="0"/>
              <a:t>‹#›</a:t>
            </a:fld>
            <a:endParaRPr lang="en-GB"/>
          </a:p>
        </p:txBody>
      </p:sp>
    </p:spTree>
    <p:extLst>
      <p:ext uri="{BB962C8B-B14F-4D97-AF65-F5344CB8AC3E}">
        <p14:creationId xmlns:p14="http://schemas.microsoft.com/office/powerpoint/2010/main" val="1662968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2747094B-C21B-A840-9945-5971AE75C021}" type="datetimeFigureOut">
              <a:rPr lang="en-GB" smtClean="0"/>
              <a:t>17/07/2022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A355E1-3085-5C49-9D54-08283702CFC0}" type="slidenum">
              <a:rPr lang="en-GB" smtClean="0"/>
              <a:t>‹#›</a:t>
            </a:fld>
            <a:endParaRPr lang="en-GB"/>
          </a:p>
        </p:txBody>
      </p:sp>
    </p:spTree>
    <p:extLst>
      <p:ext uri="{BB962C8B-B14F-4D97-AF65-F5344CB8AC3E}">
        <p14:creationId xmlns:p14="http://schemas.microsoft.com/office/powerpoint/2010/main" val="7241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2747094B-C21B-A840-9945-5971AE75C021}" type="datetimeFigureOut">
              <a:rPr lang="en-GB" smtClean="0"/>
              <a:t>17/07/2022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A355E1-3085-5C49-9D54-08283702CFC0}" type="slidenum">
              <a:rPr lang="en-GB" smtClean="0"/>
              <a:t>‹#›</a:t>
            </a:fld>
            <a:endParaRPr lang="en-GB"/>
          </a:p>
        </p:txBody>
      </p:sp>
    </p:spTree>
    <p:extLst>
      <p:ext uri="{BB962C8B-B14F-4D97-AF65-F5344CB8AC3E}">
        <p14:creationId xmlns:p14="http://schemas.microsoft.com/office/powerpoint/2010/main" val="2143008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2747094B-C21B-A840-9945-5971AE75C021}" type="datetimeFigureOut">
              <a:rPr lang="en-GB" smtClean="0"/>
              <a:t>17/07/2022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A355E1-3085-5C49-9D54-08283702CFC0}" type="slidenum">
              <a:rPr lang="en-GB" smtClean="0"/>
              <a:t>‹#›</a:t>
            </a:fld>
            <a:endParaRPr lang="en-GB"/>
          </a:p>
        </p:txBody>
      </p:sp>
    </p:spTree>
    <p:extLst>
      <p:ext uri="{BB962C8B-B14F-4D97-AF65-F5344CB8AC3E}">
        <p14:creationId xmlns:p14="http://schemas.microsoft.com/office/powerpoint/2010/main" val="2099531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2747094B-C21B-A840-9945-5971AE75C021}" type="datetimeFigureOut">
              <a:rPr lang="en-GB" smtClean="0"/>
              <a:t>17/07/2022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7A355E1-3085-5C49-9D54-08283702CFC0}" type="slidenum">
              <a:rPr lang="en-GB" smtClean="0"/>
              <a:t>‹#›</a:t>
            </a:fld>
            <a:endParaRPr lang="en-GB"/>
          </a:p>
        </p:txBody>
      </p:sp>
    </p:spTree>
    <p:extLst>
      <p:ext uri="{BB962C8B-B14F-4D97-AF65-F5344CB8AC3E}">
        <p14:creationId xmlns:p14="http://schemas.microsoft.com/office/powerpoint/2010/main" val="1525377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2747094B-C21B-A840-9945-5971AE75C021}" type="datetimeFigureOut">
              <a:rPr lang="en-GB" smtClean="0"/>
              <a:t>17/07/2022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7A355E1-3085-5C49-9D54-08283702CFC0}" type="slidenum">
              <a:rPr lang="en-GB" smtClean="0"/>
              <a:t>‹#›</a:t>
            </a:fld>
            <a:endParaRPr lang="en-GB"/>
          </a:p>
        </p:txBody>
      </p:sp>
    </p:spTree>
    <p:extLst>
      <p:ext uri="{BB962C8B-B14F-4D97-AF65-F5344CB8AC3E}">
        <p14:creationId xmlns:p14="http://schemas.microsoft.com/office/powerpoint/2010/main" val="354839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2747094B-C21B-A840-9945-5971AE75C021}" type="datetimeFigureOut">
              <a:rPr lang="en-GB" smtClean="0"/>
              <a:t>17/07/2022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7A355E1-3085-5C49-9D54-08283702CFC0}" type="slidenum">
              <a:rPr lang="en-GB" smtClean="0"/>
              <a:t>‹#›</a:t>
            </a:fld>
            <a:endParaRPr lang="en-GB"/>
          </a:p>
        </p:txBody>
      </p:sp>
    </p:spTree>
    <p:extLst>
      <p:ext uri="{BB962C8B-B14F-4D97-AF65-F5344CB8AC3E}">
        <p14:creationId xmlns:p14="http://schemas.microsoft.com/office/powerpoint/2010/main" val="222380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47094B-C21B-A840-9945-5971AE75C021}" type="datetimeFigureOut">
              <a:rPr lang="en-GB" smtClean="0"/>
              <a:t>17/07/2022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7A355E1-3085-5C49-9D54-08283702CFC0}" type="slidenum">
              <a:rPr lang="en-GB" smtClean="0"/>
              <a:t>‹#›</a:t>
            </a:fld>
            <a:endParaRPr lang="en-GB"/>
          </a:p>
        </p:txBody>
      </p:sp>
    </p:spTree>
    <p:extLst>
      <p:ext uri="{BB962C8B-B14F-4D97-AF65-F5344CB8AC3E}">
        <p14:creationId xmlns:p14="http://schemas.microsoft.com/office/powerpoint/2010/main" val="924626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2747094B-C21B-A840-9945-5971AE75C021}" type="datetimeFigureOut">
              <a:rPr lang="en-GB" smtClean="0"/>
              <a:t>17/07/2022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7A355E1-3085-5C49-9D54-08283702CFC0}" type="slidenum">
              <a:rPr lang="en-GB" smtClean="0"/>
              <a:t>‹#›</a:t>
            </a:fld>
            <a:endParaRPr lang="en-GB"/>
          </a:p>
        </p:txBody>
      </p:sp>
    </p:spTree>
    <p:extLst>
      <p:ext uri="{BB962C8B-B14F-4D97-AF65-F5344CB8AC3E}">
        <p14:creationId xmlns:p14="http://schemas.microsoft.com/office/powerpoint/2010/main" val="1012907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Drag picture to placeholder or click icon to add</a:t>
            </a:r>
            <a:endParaRPr lang="en-US"/>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2747094B-C21B-A840-9945-5971AE75C021}" type="datetimeFigureOut">
              <a:rPr lang="en-GB" smtClean="0"/>
              <a:t>17/07/2022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7A355E1-3085-5C49-9D54-08283702CFC0}" type="slidenum">
              <a:rPr lang="en-GB" smtClean="0"/>
              <a:t>‹#›</a:t>
            </a:fld>
            <a:endParaRPr lang="en-GB"/>
          </a:p>
        </p:txBody>
      </p:sp>
    </p:spTree>
    <p:extLst>
      <p:ext uri="{BB962C8B-B14F-4D97-AF65-F5344CB8AC3E}">
        <p14:creationId xmlns:p14="http://schemas.microsoft.com/office/powerpoint/2010/main" val="833818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2747094B-C21B-A840-9945-5971AE75C021}" type="datetimeFigureOut">
              <a:rPr lang="en-GB" smtClean="0"/>
              <a:t>17/07/2022</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57A355E1-3085-5C49-9D54-08283702CFC0}" type="slidenum">
              <a:rPr lang="en-GB" smtClean="0"/>
              <a:t>‹#›</a:t>
            </a:fld>
            <a:endParaRPr lang="en-GB"/>
          </a:p>
        </p:txBody>
      </p:sp>
    </p:spTree>
    <p:extLst>
      <p:ext uri="{BB962C8B-B14F-4D97-AF65-F5344CB8AC3E}">
        <p14:creationId xmlns:p14="http://schemas.microsoft.com/office/powerpoint/2010/main" val="20282471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hair@brooklandjnr.barnetmail.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553694" y="390959"/>
            <a:ext cx="5731496" cy="276999"/>
          </a:xfrm>
          <a:prstGeom prst="rect">
            <a:avLst/>
          </a:prstGeom>
        </p:spPr>
        <p:txBody>
          <a:bodyPr wrap="square">
            <a:spAutoFit/>
          </a:bodyPr>
          <a:lstStyle/>
          <a:p>
            <a:pPr algn="ctr">
              <a:spcAft>
                <a:spcPts val="0"/>
              </a:spcAft>
              <a:tabLst>
                <a:tab pos="2865755" algn="ctr"/>
                <a:tab pos="5731510" algn="r"/>
              </a:tabLst>
            </a:pPr>
            <a:r>
              <a:rPr lang="en-GB" sz="1200" b="1" dirty="0">
                <a:solidFill>
                  <a:srgbClr val="002060"/>
                </a:solidFill>
                <a:effectLst/>
                <a:latin typeface="Century Gothic" charset="0"/>
                <a:ea typeface="Calibri" charset="0"/>
                <a:cs typeface="Times New Roman" charset="0"/>
              </a:rPr>
              <a:t>Brookland Infant </a:t>
            </a:r>
            <a:r>
              <a:rPr lang="en-GB" sz="1200" b="1" dirty="0">
                <a:solidFill>
                  <a:srgbClr val="002060"/>
                </a:solidFill>
                <a:latin typeface="Century Gothic" charset="0"/>
                <a:ea typeface="Calibri" charset="0"/>
                <a:cs typeface="Times New Roman" charset="0"/>
              </a:rPr>
              <a:t>&amp; </a:t>
            </a:r>
            <a:r>
              <a:rPr lang="en-GB" sz="1200" b="1" dirty="0">
                <a:solidFill>
                  <a:srgbClr val="002060"/>
                </a:solidFill>
                <a:effectLst/>
                <a:latin typeface="Century Gothic" charset="0"/>
                <a:ea typeface="Calibri" charset="0"/>
                <a:cs typeface="Times New Roman" charset="0"/>
              </a:rPr>
              <a:t>Nursery School and Junior School Governing Body</a:t>
            </a:r>
          </a:p>
        </p:txBody>
      </p:sp>
      <p:sp>
        <p:nvSpPr>
          <p:cNvPr id="8" name="Rectangle 7"/>
          <p:cNvSpPr/>
          <p:nvPr/>
        </p:nvSpPr>
        <p:spPr>
          <a:xfrm>
            <a:off x="5492186" y="0"/>
            <a:ext cx="1365813" cy="410968"/>
          </a:xfrm>
          <a:prstGeom prst="rect">
            <a:avLst/>
          </a:prstGeom>
          <a:solidFill>
            <a:srgbClr val="15AE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t>Governor Newsletter 2021-2022</a:t>
            </a:r>
          </a:p>
        </p:txBody>
      </p:sp>
      <p:sp>
        <p:nvSpPr>
          <p:cNvPr id="20" name="TextBox 19"/>
          <p:cNvSpPr txBox="1"/>
          <p:nvPr/>
        </p:nvSpPr>
        <p:spPr>
          <a:xfrm>
            <a:off x="227605" y="843635"/>
            <a:ext cx="6383674" cy="1107996"/>
          </a:xfrm>
          <a:prstGeom prst="rect">
            <a:avLst/>
          </a:prstGeom>
          <a:noFill/>
        </p:spPr>
        <p:txBody>
          <a:bodyPr wrap="square" rtlCol="0">
            <a:spAutoFit/>
          </a:bodyPr>
          <a:lstStyle/>
          <a:p>
            <a:pPr>
              <a:tabLst>
                <a:tab pos="390525" algn="l"/>
                <a:tab pos="438150" algn="l"/>
              </a:tabLst>
            </a:pPr>
            <a:r>
              <a:rPr lang="en-US" sz="1100" dirty="0">
                <a:latin typeface="Century Gothic" charset="0"/>
                <a:ea typeface="Gill Sans" charset="0"/>
                <a:cs typeface="Gill Sans" charset="0"/>
              </a:rPr>
              <a:t>A</a:t>
            </a:r>
            <a:r>
              <a:rPr lang="en-US" sz="1100" dirty="0">
                <a:latin typeface="Gill Sans" charset="0"/>
                <a:ea typeface="Gill Sans" charset="0"/>
                <a:cs typeface="Gill Sans" charset="0"/>
              </a:rPr>
              <a:t>s the school year ends the governors would like to share a few things with our community and wish you all a lovely summer break. We would also like to thank all Brookland staff and families for their support. </a:t>
            </a:r>
            <a:r>
              <a:rPr lang="en-US" sz="1100" dirty="0">
                <a:solidFill>
                  <a:schemeClr val="tx1"/>
                </a:solidFill>
                <a:latin typeface="Gill Sans" charset="0"/>
                <a:ea typeface="Gill Sans" charset="0"/>
                <a:cs typeface="Gill Sans" charset="0"/>
              </a:rPr>
              <a:t>The Governing Body works very closely with the Headteachers and staff developing and monitoring policies to ensure that the children are safe and that their individual needs are met. Our role is threefold: to provide strategic direction, to be a critical friend, and to ensure accountability. Contact our Chair, </a:t>
            </a:r>
            <a:r>
              <a:rPr lang="en-US" sz="1100" dirty="0">
                <a:latin typeface="Gill Sans" charset="0"/>
                <a:ea typeface="Gill Sans" charset="0"/>
                <a:cs typeface="Gill Sans" charset="0"/>
              </a:rPr>
              <a:t>Laura Pincus, on </a:t>
            </a:r>
            <a:r>
              <a:rPr lang="en-US" sz="1100" dirty="0">
                <a:latin typeface="Gill Sans MT" panose="020B0502020104020203" pitchFamily="34" charset="77"/>
                <a:ea typeface="Gill Sans" charset="0"/>
                <a:cs typeface="Gill Sans" charset="0"/>
                <a:hlinkClick r:id="rId3"/>
              </a:rPr>
              <a:t>chair@brooklandjnr.barnetmail.net</a:t>
            </a:r>
            <a:r>
              <a:rPr lang="en-US" sz="1100" dirty="0">
                <a:latin typeface="Gill Sans MT" panose="020B0502020104020203" pitchFamily="34" charset="77"/>
                <a:ea typeface="Gill Sans" charset="0"/>
                <a:cs typeface="Gill Sans" charset="0"/>
              </a:rPr>
              <a:t> </a:t>
            </a:r>
            <a:endParaRPr lang="en-GB" sz="1100" dirty="0">
              <a:latin typeface="Gill Sans" charset="0"/>
              <a:ea typeface="Gill Sans" charset="0"/>
              <a:cs typeface="Gill Sans" charset="0"/>
            </a:endParaRPr>
          </a:p>
        </p:txBody>
      </p:sp>
      <p:cxnSp>
        <p:nvCxnSpPr>
          <p:cNvPr id="23" name="Straight Connector 22"/>
          <p:cNvCxnSpPr>
            <a:cxnSpLocks/>
          </p:cNvCxnSpPr>
          <p:nvPr/>
        </p:nvCxnSpPr>
        <p:spPr>
          <a:xfrm flipV="1">
            <a:off x="175229" y="1951631"/>
            <a:ext cx="6264900" cy="19664"/>
          </a:xfrm>
          <a:prstGeom prst="line">
            <a:avLst/>
          </a:prstGeom>
          <a:ln w="19050">
            <a:solidFill>
              <a:srgbClr val="15AE4B"/>
            </a:solidFill>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87614" y="1972660"/>
            <a:ext cx="6682771" cy="11403122"/>
          </a:xfrm>
          <a:prstGeom prst="rect">
            <a:avLst/>
          </a:prstGeom>
          <a:noFill/>
        </p:spPr>
        <p:txBody>
          <a:bodyPr wrap="square" numCol="3" spcCol="180000" rtlCol="0">
            <a:spAutoFit/>
          </a:bodyPr>
          <a:lstStyle/>
          <a:p>
            <a:r>
              <a:rPr lang="en-US" sz="1050" b="1" dirty="0">
                <a:solidFill>
                  <a:srgbClr val="15AE4B"/>
                </a:solidFill>
                <a:latin typeface="Gill Sans MT" panose="020B0502020104020203" pitchFamily="34" charset="77"/>
                <a:ea typeface="Gill Sans" charset="0"/>
                <a:cs typeface="Gill Sans" charset="0"/>
              </a:rPr>
              <a:t>Governor News</a:t>
            </a:r>
            <a:endParaRPr lang="en-US" sz="1050" dirty="0">
              <a:solidFill>
                <a:srgbClr val="15AE4B"/>
              </a:solidFill>
              <a:latin typeface="Gill Sans MT" panose="020B0502020104020203" pitchFamily="34" charset="77"/>
              <a:ea typeface="Gill Sans" charset="0"/>
              <a:cs typeface="Gill Sans" charset="0"/>
            </a:endParaRPr>
          </a:p>
          <a:p>
            <a:r>
              <a:rPr lang="en-US" sz="1050" dirty="0">
                <a:latin typeface="Gill Sans MT" panose="020B0502020104020203" pitchFamily="34" charset="77"/>
                <a:ea typeface="Gill Sans" charset="0"/>
                <a:cs typeface="Gill Sans" charset="0"/>
              </a:rPr>
              <a:t>We welcomed staff governors Aimee Epstein (INF) and Marcelle Jennings (JR) as well as Kate </a:t>
            </a:r>
            <a:r>
              <a:rPr lang="en-US" sz="1050" dirty="0" err="1">
                <a:latin typeface="Gill Sans MT" panose="020B0502020104020203" pitchFamily="34" charset="77"/>
                <a:ea typeface="Gill Sans" charset="0"/>
                <a:cs typeface="Gill Sans" charset="0"/>
              </a:rPr>
              <a:t>Blumhof</a:t>
            </a:r>
            <a:r>
              <a:rPr lang="en-US" sz="1050" dirty="0">
                <a:latin typeface="Gill Sans MT" panose="020B0502020104020203" pitchFamily="34" charset="77"/>
                <a:ea typeface="Gill Sans" charset="0"/>
                <a:cs typeface="Gill Sans" charset="0"/>
              </a:rPr>
              <a:t> (JR Parent Governor). We say goodbye to Tim Jackson, who has been instrumental in projects including the pool and the Y2 building. We wish Shirley Bates (JR DHT observer) a happy retirement and welcome Cara Christie. </a:t>
            </a:r>
            <a:endParaRPr lang="en-US" sz="1050" b="1" dirty="0">
              <a:solidFill>
                <a:srgbClr val="15AE4B"/>
              </a:solidFill>
              <a:latin typeface="Gill Sans MT" panose="020B0502020104020203" pitchFamily="34" charset="77"/>
              <a:ea typeface="Gill Sans" charset="0"/>
              <a:cs typeface="Gill Sans" charset="0"/>
            </a:endParaRPr>
          </a:p>
          <a:p>
            <a:r>
              <a:rPr lang="en-US" sz="1050" b="1" dirty="0">
                <a:solidFill>
                  <a:srgbClr val="15AE4B"/>
                </a:solidFill>
                <a:latin typeface="Gill Sans MT" panose="020B0502020104020203" pitchFamily="34" charset="77"/>
                <a:ea typeface="Gill Sans" charset="0"/>
                <a:cs typeface="Gill Sans" charset="0"/>
              </a:rPr>
              <a:t>Curriculum</a:t>
            </a:r>
            <a:r>
              <a:rPr lang="en-US" sz="1050" dirty="0">
                <a:latin typeface="Gill Sans MT" panose="020B0502020104020203" pitchFamily="34" charset="77"/>
                <a:ea typeface="Gill Sans" charset="0"/>
                <a:cs typeface="Gill Sans" charset="0"/>
              </a:rPr>
              <a:t> </a:t>
            </a:r>
            <a:endParaRPr lang="en-US" sz="1050" b="1" dirty="0">
              <a:solidFill>
                <a:srgbClr val="15AE4B"/>
              </a:solidFill>
              <a:latin typeface="Gill Sans MT" panose="020B0502020104020203" pitchFamily="34" charset="77"/>
              <a:ea typeface="Gill Sans" charset="0"/>
              <a:cs typeface="Gill Sans" charset="0"/>
            </a:endParaRPr>
          </a:p>
          <a:p>
            <a:r>
              <a:rPr lang="en-US" sz="1050" dirty="0">
                <a:latin typeface="Gill Sans MT" panose="020B0502020104020203" pitchFamily="34" charset="77"/>
                <a:ea typeface="Gill Sans" charset="0"/>
                <a:cs typeface="Gill Sans" charset="0"/>
              </a:rPr>
              <a:t>Governors have monitored teaching and learning through analysing data, conversations with staff, feedback from pupils and via subject link visits. </a:t>
            </a:r>
            <a:r>
              <a:rPr lang="en-GB" sz="1050" dirty="0">
                <a:latin typeface="Gill Sans MT" panose="020B0502020104020203" pitchFamily="34" charset="77"/>
              </a:rPr>
              <a:t>The Infant School continues to imbed the new EYFS curriculum and phonics scheme. Both schools have updated Religious Education policies in-line with guidance and have formalised their Curriculum Intent statements (see websites). In-person Learning Walks have resumed.  </a:t>
            </a:r>
            <a:endParaRPr lang="en-GB" sz="1050" b="1" dirty="0">
              <a:solidFill>
                <a:srgbClr val="15AE4B"/>
              </a:solidFill>
              <a:latin typeface="Gill Sans MT" panose="020B0502020104020203" pitchFamily="34" charset="77"/>
              <a:ea typeface="Gill Sans" charset="0"/>
              <a:cs typeface="Gill Sans" charset="0"/>
            </a:endParaRPr>
          </a:p>
          <a:p>
            <a:r>
              <a:rPr lang="en-US" sz="1050" b="1" dirty="0">
                <a:solidFill>
                  <a:srgbClr val="15AE4B"/>
                </a:solidFill>
                <a:latin typeface="Gill Sans MT" panose="020B0502020104020203" pitchFamily="34" charset="77"/>
                <a:ea typeface="Gill Sans" charset="0"/>
                <a:cs typeface="Gill Sans" charset="0"/>
              </a:rPr>
              <a:t>Communication and Community Engagement</a:t>
            </a:r>
          </a:p>
          <a:p>
            <a:r>
              <a:rPr lang="en-US" sz="1050" dirty="0">
                <a:latin typeface="Gill Sans MT" panose="020B0502020104020203" pitchFamily="34" charset="77"/>
                <a:ea typeface="Gill Sans" charset="0"/>
                <a:cs typeface="Gill Sans" charset="0"/>
              </a:rPr>
              <a:t>The committee has monitored the effectiveness of the school websites, attendance figures, parental engagement, communication, and seen that British Values are at the heart of our school. We ensured GDPR compliance and appointed an external Data Protection Officer.  </a:t>
            </a:r>
          </a:p>
          <a:p>
            <a:r>
              <a:rPr lang="en-GB" sz="1050" dirty="0">
                <a:latin typeface="Gill Sans MT" panose="020B0502020104020203" pitchFamily="34" charset="77"/>
              </a:rPr>
              <a:t>The new parental communication platform has successfully been embedded and an added focus for the committee is sustainability. </a:t>
            </a:r>
          </a:p>
          <a:p>
            <a:r>
              <a:rPr lang="en-GB" sz="1050" b="1" dirty="0">
                <a:solidFill>
                  <a:srgbClr val="15AE4B"/>
                </a:solidFill>
                <a:latin typeface="Gill Sans MT" panose="020B0502020104020203" pitchFamily="34" charset="77"/>
                <a:ea typeface="Gill Sans" charset="0"/>
                <a:cs typeface="Gill Sans" charset="0"/>
              </a:rPr>
              <a:t>Finance </a:t>
            </a:r>
            <a:endParaRPr lang="en-US" sz="1050" dirty="0">
              <a:solidFill>
                <a:srgbClr val="15AE4B"/>
              </a:solidFill>
              <a:latin typeface="Gill Sans MT" panose="020B0502020104020203" pitchFamily="34" charset="77"/>
              <a:ea typeface="Gill Sans" charset="0"/>
              <a:cs typeface="Gill Sans" charset="0"/>
            </a:endParaRPr>
          </a:p>
          <a:p>
            <a:r>
              <a:rPr lang="en-US" sz="1050" dirty="0">
                <a:latin typeface="Gill Sans MT" panose="020B0502020104020203" pitchFamily="34" charset="77"/>
                <a:ea typeface="Gill Sans" charset="0"/>
                <a:cs typeface="Gill Sans" charset="0"/>
              </a:rPr>
              <a:t>We have challenged that secure financial management is in place and confirmed that money is being spent on resources that add value to the children’s learning. We have scrutinized the budgets, pupil premium spending, contract tenders and made savings where possible. We have faced the challenge of rising</a:t>
            </a:r>
          </a:p>
          <a:p>
            <a:endParaRPr lang="en-GB" sz="1050" dirty="0">
              <a:latin typeface="Gill Sans MT" panose="020B0502020104020203" pitchFamily="34" charset="77"/>
            </a:endParaRPr>
          </a:p>
          <a:p>
            <a:endParaRPr lang="en-GB" sz="1050" b="1" dirty="0">
              <a:solidFill>
                <a:srgbClr val="15AE4B"/>
              </a:solidFill>
              <a:latin typeface="Gill Sans MT" panose="020B0502020104020203" pitchFamily="34" charset="77"/>
              <a:ea typeface="Gill Sans" charset="0"/>
              <a:cs typeface="Gill Sans" charset="0"/>
            </a:endParaRPr>
          </a:p>
          <a:p>
            <a:endParaRPr lang="en-GB" sz="1050" dirty="0">
              <a:latin typeface="Gill Sans MT" panose="020B0502020104020203" pitchFamily="34" charset="77"/>
            </a:endParaRPr>
          </a:p>
          <a:p>
            <a:endParaRPr lang="en-US" sz="1050" dirty="0">
              <a:latin typeface="Gill Sans MT" panose="020B0502020104020203" pitchFamily="34" charset="77"/>
              <a:ea typeface="Gill Sans" charset="0"/>
              <a:cs typeface="Gill Sans" charset="0"/>
            </a:endParaRPr>
          </a:p>
          <a:p>
            <a:endParaRPr lang="en-US" sz="1050" dirty="0">
              <a:latin typeface="Gill Sans MT" panose="020B0502020104020203" pitchFamily="34" charset="77"/>
              <a:ea typeface="Gill Sans" charset="0"/>
              <a:cs typeface="Gill Sans" charset="0"/>
            </a:endParaRPr>
          </a:p>
          <a:p>
            <a:endParaRPr lang="en-US" sz="1050" dirty="0">
              <a:latin typeface="Gill Sans MT" panose="020B0502020104020203" pitchFamily="34" charset="77"/>
              <a:ea typeface="Gill Sans" charset="0"/>
              <a:cs typeface="Gill Sans" charset="0"/>
            </a:endParaRPr>
          </a:p>
          <a:p>
            <a:endParaRPr lang="en-US" sz="1050" dirty="0">
              <a:latin typeface="Gill Sans MT" panose="020B0502020104020203" pitchFamily="34" charset="77"/>
              <a:ea typeface="Gill Sans" charset="0"/>
              <a:cs typeface="Gill Sans" charset="0"/>
            </a:endParaRPr>
          </a:p>
          <a:p>
            <a:endParaRPr lang="en-US" sz="1050" dirty="0">
              <a:latin typeface="Gill Sans MT" panose="020B0502020104020203" pitchFamily="34" charset="77"/>
              <a:ea typeface="Gill Sans" charset="0"/>
              <a:cs typeface="Gill Sans" charset="0"/>
            </a:endParaRPr>
          </a:p>
          <a:p>
            <a:endParaRPr lang="en-US" sz="1050" dirty="0">
              <a:latin typeface="Gill Sans MT" panose="020B0502020104020203" pitchFamily="34" charset="77"/>
              <a:ea typeface="Gill Sans" charset="0"/>
              <a:cs typeface="Gill Sans" charset="0"/>
            </a:endParaRPr>
          </a:p>
          <a:p>
            <a:endParaRPr lang="en-GB" sz="1050" b="1" dirty="0">
              <a:solidFill>
                <a:srgbClr val="15AE4B"/>
              </a:solidFill>
              <a:latin typeface="Gill Sans MT" panose="020B0502020104020203" pitchFamily="34" charset="77"/>
              <a:ea typeface="Gill Sans" charset="0"/>
              <a:cs typeface="Gill Sans" charset="0"/>
            </a:endParaRPr>
          </a:p>
          <a:p>
            <a:endParaRPr lang="en-GB" sz="1050" b="1" dirty="0">
              <a:solidFill>
                <a:srgbClr val="15AE4B"/>
              </a:solidFill>
              <a:latin typeface="Gill Sans MT" panose="020B0502020104020203" pitchFamily="34" charset="77"/>
              <a:ea typeface="Gill Sans" charset="0"/>
              <a:cs typeface="Gill Sans" charset="0"/>
            </a:endParaRPr>
          </a:p>
          <a:p>
            <a:endParaRPr lang="en-GB" sz="1050" b="1" dirty="0">
              <a:solidFill>
                <a:srgbClr val="15AE4B"/>
              </a:solidFill>
              <a:latin typeface="Gill Sans MT" panose="020B0502020104020203" pitchFamily="34" charset="77"/>
              <a:ea typeface="Gill Sans" charset="0"/>
              <a:cs typeface="Gill Sans" charset="0"/>
            </a:endParaRPr>
          </a:p>
          <a:p>
            <a:endParaRPr lang="en-GB" sz="1050" b="1" dirty="0">
              <a:solidFill>
                <a:srgbClr val="15AE4B"/>
              </a:solidFill>
              <a:latin typeface="Gill Sans MT" panose="020B0502020104020203" pitchFamily="34" charset="77"/>
              <a:ea typeface="Gill Sans" charset="0"/>
              <a:cs typeface="Gill Sans" charset="0"/>
            </a:endParaRPr>
          </a:p>
          <a:p>
            <a:endParaRPr lang="en-GB" sz="1050" b="1" dirty="0">
              <a:solidFill>
                <a:srgbClr val="15AE4B"/>
              </a:solidFill>
              <a:latin typeface="Gill Sans MT" panose="020B0502020104020203" pitchFamily="34" charset="77"/>
              <a:ea typeface="Gill Sans" charset="0"/>
              <a:cs typeface="Gill Sans" charset="0"/>
            </a:endParaRPr>
          </a:p>
          <a:p>
            <a:endParaRPr lang="en-GB" sz="1050" b="1" dirty="0">
              <a:solidFill>
                <a:srgbClr val="15AE4B"/>
              </a:solidFill>
              <a:latin typeface="Gill Sans MT" panose="020B0502020104020203" pitchFamily="34" charset="77"/>
              <a:ea typeface="Gill Sans" charset="0"/>
              <a:cs typeface="Gill Sans" charset="0"/>
            </a:endParaRPr>
          </a:p>
          <a:p>
            <a:endParaRPr lang="en-GB" sz="1050" b="1" dirty="0">
              <a:solidFill>
                <a:srgbClr val="15AE4B"/>
              </a:solidFill>
              <a:latin typeface="Gill Sans MT" panose="020B0502020104020203" pitchFamily="34" charset="77"/>
              <a:ea typeface="Gill Sans" charset="0"/>
              <a:cs typeface="Gill Sans" charset="0"/>
            </a:endParaRPr>
          </a:p>
          <a:p>
            <a:endParaRPr lang="en-GB" sz="1050" b="1" dirty="0">
              <a:solidFill>
                <a:srgbClr val="15AE4B"/>
              </a:solidFill>
              <a:latin typeface="Gill Sans MT" panose="020B0502020104020203" pitchFamily="34" charset="77"/>
              <a:ea typeface="Gill Sans" charset="0"/>
              <a:cs typeface="Gill Sans" charset="0"/>
            </a:endParaRPr>
          </a:p>
          <a:p>
            <a:endParaRPr lang="en-GB" sz="1050" b="1" dirty="0">
              <a:solidFill>
                <a:srgbClr val="15AE4B"/>
              </a:solidFill>
              <a:latin typeface="Gill Sans MT" panose="020B0502020104020203" pitchFamily="34" charset="77"/>
              <a:ea typeface="Gill Sans" charset="0"/>
              <a:cs typeface="Gill Sans" charset="0"/>
            </a:endParaRPr>
          </a:p>
          <a:p>
            <a:endParaRPr lang="en-GB" sz="1050" b="1" dirty="0">
              <a:solidFill>
                <a:srgbClr val="15AE4B"/>
              </a:solidFill>
              <a:latin typeface="Gill Sans MT" panose="020B0502020104020203" pitchFamily="34" charset="77"/>
              <a:ea typeface="Gill Sans" charset="0"/>
              <a:cs typeface="Gill Sans" charset="0"/>
            </a:endParaRPr>
          </a:p>
          <a:p>
            <a:endParaRPr lang="en-GB" sz="1050" b="1" dirty="0">
              <a:solidFill>
                <a:srgbClr val="15AE4B"/>
              </a:solidFill>
              <a:latin typeface="Gill Sans MT" panose="020B0502020104020203" pitchFamily="34" charset="77"/>
              <a:ea typeface="Gill Sans" charset="0"/>
              <a:cs typeface="Gill Sans" charset="0"/>
            </a:endParaRPr>
          </a:p>
          <a:p>
            <a:endParaRPr lang="en-GB" sz="1050" dirty="0">
              <a:latin typeface="Gill Sans MT" panose="020B0502020104020203" pitchFamily="34" charset="77"/>
            </a:endParaRPr>
          </a:p>
          <a:p>
            <a:endParaRPr lang="en-GB" sz="1050" dirty="0">
              <a:latin typeface="Gill Sans MT" panose="020B0502020104020203" pitchFamily="34" charset="77"/>
            </a:endParaRPr>
          </a:p>
          <a:p>
            <a:r>
              <a:rPr lang="en-US" sz="1050" dirty="0">
                <a:latin typeface="Gill Sans MT" panose="020B0502020104020203" pitchFamily="34" charset="77"/>
                <a:ea typeface="Gill Sans" charset="0"/>
                <a:cs typeface="Gill Sans" charset="0"/>
              </a:rPr>
              <a:t>costs in every area and high staff cover costs due to sickness/Covid.</a:t>
            </a:r>
          </a:p>
          <a:p>
            <a:r>
              <a:rPr lang="en-US" sz="1050" dirty="0">
                <a:latin typeface="Gill Sans MT" panose="020B0502020104020203" pitchFamily="34" charset="77"/>
                <a:ea typeface="Gill Sans" charset="0"/>
                <a:cs typeface="Gill Sans" charset="0"/>
              </a:rPr>
              <a:t>The pool has become a new</a:t>
            </a:r>
            <a:endParaRPr lang="en-GB" sz="1050" b="1" dirty="0">
              <a:solidFill>
                <a:srgbClr val="15AE4B"/>
              </a:solidFill>
              <a:latin typeface="Gill Sans MT" panose="020B0502020104020203" pitchFamily="34" charset="77"/>
              <a:ea typeface="Gill Sans" charset="0"/>
              <a:cs typeface="Gill Sans" charset="0"/>
            </a:endParaRPr>
          </a:p>
          <a:p>
            <a:r>
              <a:rPr lang="en-US" sz="1050" dirty="0">
                <a:latin typeface="Gill Sans MT" panose="020B0502020104020203" pitchFamily="34" charset="77"/>
                <a:ea typeface="Gill Sans" charset="0"/>
                <a:cs typeface="Gill Sans" charset="0"/>
              </a:rPr>
              <a:t>source of income by being let to other schools when not in use by </a:t>
            </a:r>
          </a:p>
          <a:p>
            <a:r>
              <a:rPr lang="en-US" sz="1050" dirty="0">
                <a:latin typeface="Gill Sans MT" panose="020B0502020104020203" pitchFamily="34" charset="77"/>
                <a:ea typeface="Gill Sans" charset="0"/>
                <a:cs typeface="Gill Sans" charset="0"/>
              </a:rPr>
              <a:t>ourselves or Swim Tank. We thank </a:t>
            </a:r>
          </a:p>
          <a:p>
            <a:r>
              <a:rPr lang="en-US" sz="1050" dirty="0">
                <a:latin typeface="Gill Sans MT" panose="020B0502020104020203" pitchFamily="34" charset="77"/>
                <a:ea typeface="Gill Sans" charset="0"/>
                <a:cs typeface="Gill Sans" charset="0"/>
              </a:rPr>
              <a:t>parents for their generous voluntary contributions.</a:t>
            </a:r>
          </a:p>
          <a:p>
            <a:r>
              <a:rPr lang="en-GB" sz="1050" b="1" dirty="0">
                <a:solidFill>
                  <a:srgbClr val="15AE4B"/>
                </a:solidFill>
                <a:latin typeface="Gill Sans MT" panose="020B0502020104020203" pitchFamily="34" charset="77"/>
                <a:ea typeface="Gill Sans" charset="0"/>
                <a:cs typeface="Gill Sans" charset="0"/>
              </a:rPr>
              <a:t>Personnel </a:t>
            </a:r>
            <a:endParaRPr lang="en-GB" sz="1050" dirty="0">
              <a:latin typeface="Gill Sans MT" panose="020B0502020104020203" pitchFamily="34" charset="77"/>
            </a:endParaRPr>
          </a:p>
          <a:p>
            <a:r>
              <a:rPr lang="en-GB" sz="1050" dirty="0">
                <a:latin typeface="Gill Sans MT" panose="020B0502020104020203" pitchFamily="34" charset="77"/>
              </a:rPr>
              <a:t>This year we continued to focus on well-being,  and we now have a designated a Well-being Governor. </a:t>
            </a:r>
          </a:p>
          <a:p>
            <a:r>
              <a:rPr lang="en-GB" sz="1050" dirty="0">
                <a:latin typeface="Gill Sans MT" panose="020B0502020104020203" pitchFamily="34" charset="77"/>
              </a:rPr>
              <a:t>We reviewed the Governor and Staff </a:t>
            </a:r>
          </a:p>
          <a:p>
            <a:r>
              <a:rPr lang="en-GB" sz="1050" dirty="0">
                <a:latin typeface="Gill Sans MT" panose="020B0502020104020203" pitchFamily="34" charset="77"/>
              </a:rPr>
              <a:t>Codes of Conduct, the Maternity, Paternity, Adoption, Parental and Parental Bereavement Leave Policy, the Disciplinary and Grievance Policy and the staffing structures. We discussed recruitment, training, the Good Work Plan and the DfE’s Teachers’ Standards document. The headteachers underwent their annual statutory performance reviews with external advisor input and their mid-year reviews. We thank the staff members who are leaving us at the end of this academic year, and we wish them all the best in their new endeavours.</a:t>
            </a:r>
          </a:p>
          <a:p>
            <a:r>
              <a:rPr lang="en-GB" sz="1050" b="1" dirty="0">
                <a:solidFill>
                  <a:srgbClr val="15AE4B"/>
                </a:solidFill>
                <a:latin typeface="Gill Sans MT" panose="020B0502020104020203" pitchFamily="34" charset="77"/>
                <a:ea typeface="Gill Sans" charset="0"/>
                <a:cs typeface="Gill Sans" charset="0"/>
              </a:rPr>
              <a:t>Safeguarding and Personal Development  </a:t>
            </a:r>
            <a:endParaRPr lang="en-US" sz="1050" dirty="0">
              <a:latin typeface="Gill Sans MT" panose="020B0502020104020203" pitchFamily="34" charset="77"/>
              <a:ea typeface="Gill Sans" charset="0"/>
              <a:cs typeface="Gill Sans" charset="0"/>
            </a:endParaRPr>
          </a:p>
          <a:p>
            <a:r>
              <a:rPr lang="en-GB" sz="1050" dirty="0">
                <a:latin typeface="Gill Sans MT" panose="020B0502020104020203" pitchFamily="34" charset="77"/>
              </a:rPr>
              <a:t>The well-being of children and staff remains, as always, an important priority. The governors were reassured that their mental and physical health was of utmost importance. We have reviewed the Child Protection, Online Safety and SEN and Inclusion Policies. A new Anti-bullying Policy (JR) was created in collaboration with children and parents. In the winter term a “Safeguarding Walk” in both schools gave governors the opportunity to ask students if they</a:t>
            </a:r>
            <a:endParaRPr lang="en-US" sz="1050" dirty="0">
              <a:latin typeface="Gill Sans MT" panose="020B0502020104020203" pitchFamily="34" charset="77"/>
              <a:ea typeface="Gill Sans" charset="0"/>
              <a:cs typeface="Gill Sans" charset="0"/>
            </a:endParaRPr>
          </a:p>
          <a:p>
            <a:r>
              <a:rPr lang="en-GB" sz="1050" dirty="0">
                <a:latin typeface="Gill Sans MT" panose="020B0502020104020203" pitchFamily="34" charset="77"/>
              </a:rPr>
              <a:t>felt safe at school or online, and what</a:t>
            </a:r>
            <a:endParaRPr lang="en-GB" sz="1050" dirty="0">
              <a:latin typeface="Gill Sans MT" panose="020B0502020104020203" pitchFamily="34" charset="77"/>
              <a:ea typeface="Gill Sans" charset="0"/>
              <a:cs typeface="Gill Sans" charset="0"/>
            </a:endParaRPr>
          </a:p>
          <a:p>
            <a:r>
              <a:rPr lang="en-GB" sz="1050" dirty="0">
                <a:latin typeface="Gill Sans MT" panose="020B0502020104020203" pitchFamily="34" charset="77"/>
              </a:rPr>
              <a:t>they would do if they had any </a:t>
            </a:r>
          </a:p>
          <a:p>
            <a:r>
              <a:rPr lang="en-GB" sz="1050" dirty="0">
                <a:latin typeface="Gill Sans MT" panose="020B0502020104020203" pitchFamily="34" charset="77"/>
              </a:rPr>
              <a:t>worries. We are happy to report that</a:t>
            </a:r>
          </a:p>
          <a:p>
            <a:endParaRPr lang="en-GB" sz="1050" dirty="0">
              <a:latin typeface="Gill Sans MT" panose="020B0502020104020203" pitchFamily="34" charset="77"/>
            </a:endParaRPr>
          </a:p>
          <a:p>
            <a:endParaRPr lang="en-GB" sz="1050" dirty="0">
              <a:latin typeface="Gill Sans MT" panose="020B0502020104020203" pitchFamily="34" charset="77"/>
            </a:endParaRPr>
          </a:p>
          <a:p>
            <a:endParaRPr lang="en-GB" sz="1050" dirty="0">
              <a:latin typeface="Gill Sans MT" panose="020B0502020104020203" pitchFamily="34" charset="77"/>
            </a:endParaRPr>
          </a:p>
          <a:p>
            <a:endParaRPr lang="en-GB" sz="1050" dirty="0">
              <a:latin typeface="Gill Sans MT" panose="020B0502020104020203" pitchFamily="34" charset="77"/>
            </a:endParaRPr>
          </a:p>
          <a:p>
            <a:endParaRPr lang="en-GB" sz="1050" dirty="0">
              <a:latin typeface="Gill Sans MT" panose="020B0502020104020203" pitchFamily="34" charset="77"/>
            </a:endParaRPr>
          </a:p>
          <a:p>
            <a:endParaRPr lang="en-GB" sz="1050" dirty="0">
              <a:latin typeface="Gill Sans MT" panose="020B0502020104020203" pitchFamily="34" charset="77"/>
            </a:endParaRPr>
          </a:p>
          <a:p>
            <a:endParaRPr lang="en-GB" sz="1050" dirty="0">
              <a:latin typeface="Gill Sans MT" panose="020B0502020104020203" pitchFamily="34" charset="77"/>
            </a:endParaRPr>
          </a:p>
          <a:p>
            <a:endParaRPr lang="en-GB" sz="1050" dirty="0">
              <a:latin typeface="Gill Sans MT" panose="020B0502020104020203" pitchFamily="34" charset="77"/>
            </a:endParaRPr>
          </a:p>
          <a:p>
            <a:endParaRPr lang="en-GB" sz="1050" dirty="0">
              <a:latin typeface="Gill Sans MT" panose="020B0502020104020203" pitchFamily="34" charset="77"/>
            </a:endParaRPr>
          </a:p>
          <a:p>
            <a:endParaRPr lang="en-GB" sz="1050" dirty="0">
              <a:latin typeface="Gill Sans MT" panose="020B0502020104020203" pitchFamily="34" charset="77"/>
            </a:endParaRPr>
          </a:p>
          <a:p>
            <a:endParaRPr lang="en-GB" sz="1050" dirty="0">
              <a:latin typeface="Gill Sans MT" panose="020B0502020104020203" pitchFamily="34" charset="77"/>
            </a:endParaRPr>
          </a:p>
          <a:p>
            <a:endParaRPr lang="en-GB" sz="1050" dirty="0">
              <a:latin typeface="Gill Sans MT" panose="020B0502020104020203" pitchFamily="34" charset="77"/>
            </a:endParaRPr>
          </a:p>
          <a:p>
            <a:endParaRPr lang="en-GB" sz="1050" dirty="0">
              <a:latin typeface="Gill Sans MT" panose="020B0502020104020203" pitchFamily="34" charset="77"/>
            </a:endParaRPr>
          </a:p>
          <a:p>
            <a:endParaRPr lang="en-GB" sz="1050" dirty="0">
              <a:latin typeface="Gill Sans MT" panose="020B0502020104020203" pitchFamily="34" charset="77"/>
            </a:endParaRPr>
          </a:p>
          <a:p>
            <a:endParaRPr lang="en-GB" sz="1050" dirty="0">
              <a:latin typeface="Gill Sans MT" panose="020B0502020104020203" pitchFamily="34" charset="77"/>
            </a:endParaRPr>
          </a:p>
          <a:p>
            <a:endParaRPr lang="en-GB" sz="1050" dirty="0">
              <a:latin typeface="Gill Sans MT" panose="020B0502020104020203" pitchFamily="34" charset="77"/>
            </a:endParaRPr>
          </a:p>
          <a:p>
            <a:endParaRPr lang="en-GB" sz="1050" dirty="0">
              <a:latin typeface="Gill Sans MT" panose="020B0502020104020203" pitchFamily="34" charset="77"/>
            </a:endParaRPr>
          </a:p>
          <a:p>
            <a:endParaRPr lang="en-GB" sz="1050" dirty="0">
              <a:latin typeface="Gill Sans MT" panose="020B0502020104020203" pitchFamily="34" charset="77"/>
            </a:endParaRPr>
          </a:p>
          <a:p>
            <a:endParaRPr lang="en-GB" sz="1050" dirty="0">
              <a:latin typeface="Gill Sans MT" panose="020B0502020104020203" pitchFamily="34" charset="77"/>
            </a:endParaRPr>
          </a:p>
          <a:p>
            <a:endParaRPr lang="en-GB" sz="1050" dirty="0">
              <a:latin typeface="Gill Sans MT" panose="020B0502020104020203" pitchFamily="34" charset="77"/>
            </a:endParaRPr>
          </a:p>
          <a:p>
            <a:endParaRPr lang="en-GB" sz="1050" dirty="0">
              <a:latin typeface="Gill Sans MT" panose="020B0502020104020203" pitchFamily="34" charset="77"/>
            </a:endParaRPr>
          </a:p>
          <a:p>
            <a:endParaRPr lang="en-GB" sz="1050" dirty="0">
              <a:latin typeface="Gill Sans MT" panose="020B0502020104020203" pitchFamily="34" charset="77"/>
            </a:endParaRPr>
          </a:p>
          <a:p>
            <a:r>
              <a:rPr lang="en-GB" sz="1050">
                <a:latin typeface="Gill Sans MT" panose="020B0502020104020203" pitchFamily="34" charset="77"/>
              </a:rPr>
              <a:t>the children felt secure in the</a:t>
            </a:r>
            <a:endParaRPr lang="en-GB" sz="1050" dirty="0">
              <a:latin typeface="Gill Sans MT" panose="020B0502020104020203" pitchFamily="34" charset="77"/>
            </a:endParaRPr>
          </a:p>
          <a:p>
            <a:r>
              <a:rPr lang="en-GB" sz="1050" dirty="0">
                <a:latin typeface="Gill Sans MT" panose="020B0502020104020203" pitchFamily="34" charset="77"/>
              </a:rPr>
              <a:t>school environment and had the </a:t>
            </a:r>
          </a:p>
          <a:p>
            <a:r>
              <a:rPr lang="en-GB" sz="1050" dirty="0">
                <a:latin typeface="Gill Sans MT" panose="020B0502020104020203" pitchFamily="34" charset="77"/>
              </a:rPr>
              <a:t>tools to</a:t>
            </a:r>
            <a:r>
              <a:rPr lang="en-GB" sz="1050" dirty="0">
                <a:latin typeface="Gill Sans MT" panose="020B0502020104020203" pitchFamily="34" charset="77"/>
                <a:cs typeface="Gill Sans" charset="0"/>
              </a:rPr>
              <a:t> </a:t>
            </a:r>
            <a:r>
              <a:rPr lang="en-GB" sz="1050" dirty="0">
                <a:latin typeface="Gill Sans MT" panose="020B0502020104020203" pitchFamily="34" charset="77"/>
              </a:rPr>
              <a:t>deal with challenges that might arise. We were impressed with the children’s ability to articulate their feelings. </a:t>
            </a:r>
            <a:r>
              <a:rPr lang="en-US" sz="1050" dirty="0">
                <a:latin typeface="Gill Sans MT" panose="020B0502020104020203" pitchFamily="34" charset="77"/>
                <a:ea typeface="Gill Sans" charset="0"/>
                <a:cs typeface="Gill Sans" charset="0"/>
              </a:rPr>
              <a:t>If you have a </a:t>
            </a:r>
          </a:p>
          <a:p>
            <a:r>
              <a:rPr lang="en-US" sz="1050" dirty="0">
                <a:latin typeface="Gill Sans MT" panose="020B0502020104020203" pitchFamily="34" charset="77"/>
                <a:ea typeface="Gill Sans" charset="0"/>
                <a:cs typeface="Gill Sans" charset="0"/>
              </a:rPr>
              <a:t>safeguarding concern, contact Mrs. McCafferty (INF) or Ms. </a:t>
            </a:r>
            <a:r>
              <a:rPr lang="en-US" sz="1050" dirty="0" err="1">
                <a:latin typeface="Gill Sans MT" panose="020B0502020104020203" pitchFamily="34" charset="77"/>
                <a:ea typeface="Gill Sans" charset="0"/>
                <a:cs typeface="Gill Sans" charset="0"/>
              </a:rPr>
              <a:t>Aylen</a:t>
            </a:r>
            <a:r>
              <a:rPr lang="en-US" sz="1050" dirty="0">
                <a:latin typeface="Gill Sans MT" panose="020B0502020104020203" pitchFamily="34" charset="77"/>
                <a:ea typeface="Gill Sans" charset="0"/>
                <a:cs typeface="Gill Sans" charset="0"/>
              </a:rPr>
              <a:t> (JR). </a:t>
            </a:r>
          </a:p>
          <a:p>
            <a:r>
              <a:rPr lang="en-US" sz="1050" b="1" dirty="0">
                <a:solidFill>
                  <a:srgbClr val="15AE4B"/>
                </a:solidFill>
                <a:latin typeface="Gill Sans MT" panose="020B0502020104020203" pitchFamily="34" charset="77"/>
                <a:ea typeface="Gill Sans" charset="0"/>
                <a:cs typeface="Gill Sans" charset="0"/>
              </a:rPr>
              <a:t>Premises &amp; Health and Safety</a:t>
            </a:r>
            <a:endParaRPr lang="en-US" sz="1050" dirty="0">
              <a:latin typeface="Gill Sans MT" panose="020B0502020104020203" pitchFamily="34" charset="77"/>
              <a:ea typeface="Gill Sans" charset="0"/>
              <a:cs typeface="Gill Sans" charset="0"/>
            </a:endParaRPr>
          </a:p>
          <a:p>
            <a:r>
              <a:rPr lang="en-US" sz="1050" dirty="0">
                <a:latin typeface="Gill Sans MT" panose="020B0502020104020203" pitchFamily="34" charset="77"/>
                <a:ea typeface="Gill Sans" charset="0"/>
                <a:cs typeface="Gill Sans" charset="0"/>
              </a:rPr>
              <a:t>In addition to undertaking site walks and policy monitoring, the</a:t>
            </a:r>
            <a:r>
              <a:rPr lang="en-GB" sz="1050" dirty="0">
                <a:latin typeface="Gill Sans MT" panose="020B0502020104020203" pitchFamily="34" charset="77"/>
              </a:rPr>
              <a:t> major project this year has been the rebuilding of the Y2 block. This has been a complicated process involving Barnet, contractors and suppliers. It has taken much longer than anticipated but is now nearing completion. The building and new playground will be ready for the start of the new school year. We are currently working with the council to secure funds for several new projects. We said goodbye to our assistant caretaker, Rupert Mace and welcomed </a:t>
            </a:r>
            <a:r>
              <a:rPr lang="en-GB" sz="1050" dirty="0" err="1">
                <a:latin typeface="Gill Sans MT" panose="020B0502020104020203" pitchFamily="34" charset="77"/>
              </a:rPr>
              <a:t>Pellumb</a:t>
            </a:r>
            <a:r>
              <a:rPr lang="en-GB" sz="1050" dirty="0">
                <a:latin typeface="Gill Sans MT" panose="020B0502020104020203" pitchFamily="34" charset="77"/>
              </a:rPr>
              <a:t> </a:t>
            </a:r>
            <a:r>
              <a:rPr lang="en-GB" sz="1050" dirty="0" err="1">
                <a:latin typeface="Gill Sans MT" panose="020B0502020104020203" pitchFamily="34" charset="77"/>
              </a:rPr>
              <a:t>Qevani</a:t>
            </a:r>
            <a:r>
              <a:rPr lang="en-GB" sz="1050" dirty="0">
                <a:latin typeface="Gill Sans MT" panose="020B0502020104020203" pitchFamily="34" charset="77"/>
              </a:rPr>
              <a:t>. We would like to thank head caretaker James Flanagan for assisting us in carrying out our duties.</a:t>
            </a:r>
            <a:endParaRPr lang="en-US" sz="1050" dirty="0">
              <a:latin typeface="Gill Sans MT" panose="020B0502020104020203" pitchFamily="34" charset="77"/>
              <a:ea typeface="Gill Sans" charset="0"/>
              <a:cs typeface="Gill Sans" charset="0"/>
            </a:endParaRPr>
          </a:p>
          <a:p>
            <a:r>
              <a:rPr lang="en-GB" sz="1050" b="1" dirty="0">
                <a:solidFill>
                  <a:srgbClr val="15AE4B"/>
                </a:solidFill>
                <a:latin typeface="Gill Sans MT" panose="020B0502020104020203" pitchFamily="34" charset="77"/>
                <a:cs typeface="Gill Sans" charset="0"/>
              </a:rPr>
              <a:t>Strategy </a:t>
            </a:r>
            <a:endParaRPr lang="en-US" sz="1050" b="1" dirty="0">
              <a:solidFill>
                <a:srgbClr val="15AE4B"/>
              </a:solidFill>
              <a:latin typeface="Gill Sans MT" panose="020B0502020104020203" pitchFamily="34" charset="77"/>
              <a:cs typeface="Gill Sans" charset="0"/>
            </a:endParaRPr>
          </a:p>
          <a:p>
            <a:r>
              <a:rPr lang="en-US" sz="1050" dirty="0">
                <a:latin typeface="Gill Sans MT" panose="020B0502020104020203" pitchFamily="34" charset="77"/>
                <a:ea typeface="Gill Sans" charset="0"/>
                <a:cs typeface="Gill Sans" charset="0"/>
              </a:rPr>
              <a:t>This committee is made up of the committee chairs and both Headteachers. We reviewed the school development plans to focus on priority areas, assessed and monitored risks, discussed succession planning, and reviewed our self evaluation audit and training needs. We further embedded the Governor Hub platform to improve communication and reduce workload. We held training and discussions on our overall SEN provision, curriculum, what it means to be a part of a multi-academy trust (MAT) and </a:t>
            </a:r>
            <a:r>
              <a:rPr lang="en-US" sz="1050" dirty="0" err="1">
                <a:latin typeface="Gill Sans MT" panose="020B0502020104020203" pitchFamily="34" charset="77"/>
                <a:ea typeface="Gill Sans" charset="0"/>
                <a:cs typeface="Gill Sans" charset="0"/>
              </a:rPr>
              <a:t>Ofsted</a:t>
            </a:r>
            <a:r>
              <a:rPr lang="en-US" sz="1050" dirty="0">
                <a:latin typeface="Gill Sans MT" panose="020B0502020104020203" pitchFamily="34" charset="77"/>
                <a:ea typeface="Gill Sans" charset="0"/>
                <a:cs typeface="Gill Sans" charset="0"/>
              </a:rPr>
              <a:t> visit protocols. </a:t>
            </a:r>
          </a:p>
          <a:p>
            <a:endParaRPr lang="en-US" sz="1050" dirty="0">
              <a:latin typeface="Gill Sans MT" panose="020B0502020104020203" pitchFamily="34" charset="77"/>
              <a:ea typeface="Gill Sans" charset="0"/>
              <a:cs typeface="Gill Sans" charset="0"/>
            </a:endParaRPr>
          </a:p>
          <a:p>
            <a:endParaRPr lang="en-US" sz="1050" dirty="0">
              <a:latin typeface="Gill Sans MT" panose="020B0502020104020203" pitchFamily="34" charset="77"/>
              <a:ea typeface="Gill Sans" charset="0"/>
              <a:cs typeface="Gill Sans" charset="0"/>
            </a:endParaRPr>
          </a:p>
          <a:p>
            <a:endParaRPr lang="en-US" sz="1050" dirty="0">
              <a:latin typeface="Gill Sans MT" panose="020B0502020104020203" pitchFamily="34" charset="77"/>
              <a:ea typeface="Gill Sans" charset="0"/>
              <a:cs typeface="Gill Sans" charset="0"/>
            </a:endParaRPr>
          </a:p>
          <a:p>
            <a:endParaRPr lang="en-US" sz="1050" dirty="0">
              <a:latin typeface="Gill Sans MT" panose="020B0502020104020203" pitchFamily="34" charset="77"/>
              <a:ea typeface="Gill Sans" charset="0"/>
              <a:cs typeface="Gill Sans" charset="0"/>
            </a:endParaRPr>
          </a:p>
          <a:p>
            <a:endParaRPr lang="en-US" sz="1050" dirty="0">
              <a:latin typeface="Gill Sans MT" panose="020B0502020104020203" pitchFamily="34" charset="77"/>
              <a:ea typeface="Gill Sans" charset="0"/>
              <a:cs typeface="Gill Sans" charset="0"/>
            </a:endParaRPr>
          </a:p>
          <a:p>
            <a:endParaRPr lang="en-US" sz="1050" dirty="0">
              <a:latin typeface="Gill Sans MT" panose="020B0502020104020203" pitchFamily="34" charset="77"/>
              <a:ea typeface="Gill Sans" charset="0"/>
              <a:cs typeface="Gill Sans" charset="0"/>
            </a:endParaRPr>
          </a:p>
          <a:p>
            <a:endParaRPr lang="en-US" sz="1050" dirty="0">
              <a:latin typeface="Gill Sans MT" panose="020B0502020104020203" pitchFamily="34" charset="77"/>
              <a:ea typeface="Gill Sans" charset="0"/>
              <a:cs typeface="Gill Sans" charset="0"/>
            </a:endParaRPr>
          </a:p>
          <a:p>
            <a:endParaRPr lang="en-US" sz="1050" dirty="0">
              <a:latin typeface="Gill Sans MT" panose="020B0502020104020203" pitchFamily="34" charset="77"/>
              <a:ea typeface="Gill Sans" charset="0"/>
              <a:cs typeface="Gill Sans" charset="0"/>
            </a:endParaRPr>
          </a:p>
          <a:p>
            <a:endParaRPr lang="en-US" sz="1050" dirty="0">
              <a:latin typeface="Gill Sans MT" panose="020B0502020104020203" pitchFamily="34" charset="77"/>
              <a:ea typeface="Gill Sans" charset="0"/>
              <a:cs typeface="Gill Sans" charset="0"/>
            </a:endParaRPr>
          </a:p>
          <a:p>
            <a:endParaRPr lang="en-US" sz="1050" dirty="0">
              <a:latin typeface="Gill Sans MT" panose="020B0502020104020203" pitchFamily="34" charset="77"/>
              <a:ea typeface="Gill Sans" charset="0"/>
              <a:cs typeface="Gill Sans" charset="0"/>
            </a:endParaRPr>
          </a:p>
          <a:p>
            <a:endParaRPr lang="en-GB" sz="1050" b="1" dirty="0">
              <a:solidFill>
                <a:srgbClr val="15AE4B"/>
              </a:solidFill>
              <a:latin typeface="Gill Sans MT" panose="020B0502020104020203" pitchFamily="34" charset="77"/>
              <a:ea typeface="Gill Sans" charset="0"/>
              <a:cs typeface="Gill Sans" charset="0"/>
            </a:endParaRPr>
          </a:p>
          <a:p>
            <a:endParaRPr lang="en-US" sz="1050" b="1" dirty="0">
              <a:solidFill>
                <a:srgbClr val="15AE4B"/>
              </a:solidFill>
              <a:latin typeface="Gill Sans MT" panose="020B0502020104020203" pitchFamily="34" charset="77"/>
              <a:ea typeface="Gill Sans" charset="0"/>
              <a:cs typeface="Gill Sans" charset="0"/>
            </a:endParaRPr>
          </a:p>
        </p:txBody>
      </p:sp>
      <p:sp>
        <p:nvSpPr>
          <p:cNvPr id="2" name="Rectangle 1"/>
          <p:cNvSpPr/>
          <p:nvPr/>
        </p:nvSpPr>
        <p:spPr>
          <a:xfrm>
            <a:off x="-9127" y="608720"/>
            <a:ext cx="6682771" cy="276999"/>
          </a:xfrm>
          <a:prstGeom prst="rect">
            <a:avLst/>
          </a:prstGeom>
        </p:spPr>
        <p:txBody>
          <a:bodyPr wrap="square">
            <a:spAutoFit/>
          </a:bodyPr>
          <a:lstStyle/>
          <a:p>
            <a:pPr algn="ctr">
              <a:tabLst>
                <a:tab pos="2865755" algn="ctr"/>
                <a:tab pos="5731510" algn="r"/>
              </a:tabLst>
            </a:pPr>
            <a:r>
              <a:rPr lang="en-GB" sz="1200" i="1" dirty="0"/>
              <a:t>Creating opportunities, supporting </a:t>
            </a:r>
            <a:r>
              <a:rPr lang="en-GB" sz="1100" i="1" dirty="0"/>
              <a:t>aspiration</a:t>
            </a:r>
            <a:r>
              <a:rPr lang="en-GB" sz="1200" i="1" dirty="0"/>
              <a:t>, striving for excellence</a:t>
            </a:r>
            <a:endParaRPr lang="en-US" sz="1200" dirty="0"/>
          </a:p>
        </p:txBody>
      </p:sp>
      <p:pic>
        <p:nvPicPr>
          <p:cNvPr id="12" name="Picture 11" descr="Brookland logo"/>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5229" y="232436"/>
            <a:ext cx="650682" cy="620188"/>
          </a:xfrm>
          <a:prstGeom prst="rect">
            <a:avLst/>
          </a:prstGeom>
          <a:noFill/>
          <a:ln>
            <a:noFill/>
          </a:ln>
        </p:spPr>
      </p:pic>
      <p:sp>
        <p:nvSpPr>
          <p:cNvPr id="13" name="Rectangle 12"/>
          <p:cNvSpPr/>
          <p:nvPr/>
        </p:nvSpPr>
        <p:spPr>
          <a:xfrm>
            <a:off x="29496" y="19664"/>
            <a:ext cx="6803999" cy="9864000"/>
          </a:xfrm>
          <a:prstGeom prst="rect">
            <a:avLst/>
          </a:prstGeom>
          <a:noFill/>
          <a:ln w="34925">
            <a:solidFill>
              <a:srgbClr val="15AE4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t>. </a:t>
            </a:r>
          </a:p>
        </p:txBody>
      </p:sp>
    </p:spTree>
    <p:extLst>
      <p:ext uri="{BB962C8B-B14F-4D97-AF65-F5344CB8AC3E}">
        <p14:creationId xmlns:p14="http://schemas.microsoft.com/office/powerpoint/2010/main" val="70070899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15559</TotalTime>
  <Words>922</Words>
  <Application>Microsoft Macintosh PowerPoint</Application>
  <PresentationFormat>A4 Paper (210x297 mm)</PresentationFormat>
  <Paragraphs>91</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Century Gothic</vt:lpstr>
      <vt:lpstr>Gill Sans</vt:lpstr>
      <vt:lpstr>Gill Sans MT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Fearn</dc:creator>
  <cp:lastModifiedBy>Laura Pincus</cp:lastModifiedBy>
  <cp:revision>198</cp:revision>
  <cp:lastPrinted>2022-07-16T23:52:28Z</cp:lastPrinted>
  <dcterms:created xsi:type="dcterms:W3CDTF">2018-01-11T14:43:02Z</dcterms:created>
  <dcterms:modified xsi:type="dcterms:W3CDTF">2022-07-18T00:06:50Z</dcterms:modified>
</cp:coreProperties>
</file>