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9" r:id="rId2"/>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5"/>
    <p:restoredTop sz="50000"/>
  </p:normalViewPr>
  <p:slideViewPr>
    <p:cSldViewPr snapToGrid="0" snapToObjects="1">
      <p:cViewPr>
        <p:scale>
          <a:sx n="136" d="100"/>
          <a:sy n="136" d="100"/>
        </p:scale>
        <p:origin x="2336"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51B39C-A8C6-914B-A51C-2FBDB2112978}" type="datetimeFigureOut">
              <a:rPr lang="en-GB" smtClean="0"/>
              <a:t>21/07/2023</a:t>
            </a:fld>
            <a:endParaRPr lang="en-GB" dirty="0"/>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5D8223-7C98-9940-850B-B03EF246F7A3}" type="slidenum">
              <a:rPr lang="en-GB" smtClean="0"/>
              <a:t>‹#›</a:t>
            </a:fld>
            <a:endParaRPr lang="en-GB" dirty="0"/>
          </a:p>
        </p:txBody>
      </p:sp>
    </p:spTree>
    <p:extLst>
      <p:ext uri="{BB962C8B-B14F-4D97-AF65-F5344CB8AC3E}">
        <p14:creationId xmlns:p14="http://schemas.microsoft.com/office/powerpoint/2010/main" val="11578521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204707C-E483-434F-ABF5-4D4D9C59FE75}" type="slidenum">
              <a:rPr lang="en-GB" smtClean="0"/>
              <a:t>1</a:t>
            </a:fld>
            <a:endParaRPr lang="en-GB" dirty="0"/>
          </a:p>
        </p:txBody>
      </p:sp>
    </p:spTree>
    <p:extLst>
      <p:ext uri="{BB962C8B-B14F-4D97-AF65-F5344CB8AC3E}">
        <p14:creationId xmlns:p14="http://schemas.microsoft.com/office/powerpoint/2010/main" val="15742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2747094B-C21B-A840-9945-5971AE75C021}" type="datetimeFigureOut">
              <a:rPr lang="en-GB" smtClean="0"/>
              <a:t>21/07/2023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7A355E1-3085-5C49-9D54-08283702CFC0}" type="slidenum">
              <a:rPr lang="en-GB" smtClean="0"/>
              <a:t>‹#›</a:t>
            </a:fld>
            <a:endParaRPr lang="en-GB" dirty="0"/>
          </a:p>
        </p:txBody>
      </p:sp>
    </p:spTree>
    <p:extLst>
      <p:ext uri="{BB962C8B-B14F-4D97-AF65-F5344CB8AC3E}">
        <p14:creationId xmlns:p14="http://schemas.microsoft.com/office/powerpoint/2010/main" val="1741803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747094B-C21B-A840-9945-5971AE75C021}" type="datetimeFigureOut">
              <a:rPr lang="en-GB" smtClean="0"/>
              <a:t>21/07/2023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7A355E1-3085-5C49-9D54-08283702CFC0}" type="slidenum">
              <a:rPr lang="en-GB" smtClean="0"/>
              <a:t>‹#›</a:t>
            </a:fld>
            <a:endParaRPr lang="en-GB" dirty="0"/>
          </a:p>
        </p:txBody>
      </p:sp>
    </p:spTree>
    <p:extLst>
      <p:ext uri="{BB962C8B-B14F-4D97-AF65-F5344CB8AC3E}">
        <p14:creationId xmlns:p14="http://schemas.microsoft.com/office/powerpoint/2010/main" val="1662968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747094B-C21B-A840-9945-5971AE75C021}" type="datetimeFigureOut">
              <a:rPr lang="en-GB" smtClean="0"/>
              <a:t>21/07/2023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7A355E1-3085-5C49-9D54-08283702CFC0}" type="slidenum">
              <a:rPr lang="en-GB" smtClean="0"/>
              <a:t>‹#›</a:t>
            </a:fld>
            <a:endParaRPr lang="en-GB" dirty="0"/>
          </a:p>
        </p:txBody>
      </p:sp>
    </p:spTree>
    <p:extLst>
      <p:ext uri="{BB962C8B-B14F-4D97-AF65-F5344CB8AC3E}">
        <p14:creationId xmlns:p14="http://schemas.microsoft.com/office/powerpoint/2010/main" val="7241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747094B-C21B-A840-9945-5971AE75C021}" type="datetimeFigureOut">
              <a:rPr lang="en-GB" smtClean="0"/>
              <a:t>21/07/2023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7A355E1-3085-5C49-9D54-08283702CFC0}" type="slidenum">
              <a:rPr lang="en-GB" smtClean="0"/>
              <a:t>‹#›</a:t>
            </a:fld>
            <a:endParaRPr lang="en-GB" dirty="0"/>
          </a:p>
        </p:txBody>
      </p:sp>
    </p:spTree>
    <p:extLst>
      <p:ext uri="{BB962C8B-B14F-4D97-AF65-F5344CB8AC3E}">
        <p14:creationId xmlns:p14="http://schemas.microsoft.com/office/powerpoint/2010/main" val="2143008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2747094B-C21B-A840-9945-5971AE75C021}" type="datetimeFigureOut">
              <a:rPr lang="en-GB" smtClean="0"/>
              <a:t>21/07/2023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7A355E1-3085-5C49-9D54-08283702CFC0}" type="slidenum">
              <a:rPr lang="en-GB" smtClean="0"/>
              <a:t>‹#›</a:t>
            </a:fld>
            <a:endParaRPr lang="en-GB" dirty="0"/>
          </a:p>
        </p:txBody>
      </p:sp>
    </p:spTree>
    <p:extLst>
      <p:ext uri="{BB962C8B-B14F-4D97-AF65-F5344CB8AC3E}">
        <p14:creationId xmlns:p14="http://schemas.microsoft.com/office/powerpoint/2010/main" val="2099531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2747094B-C21B-A840-9945-5971AE75C021}" type="datetimeFigureOut">
              <a:rPr lang="en-GB" smtClean="0"/>
              <a:t>21/07/2023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7A355E1-3085-5C49-9D54-08283702CFC0}" type="slidenum">
              <a:rPr lang="en-GB" smtClean="0"/>
              <a:t>‹#›</a:t>
            </a:fld>
            <a:endParaRPr lang="en-GB" dirty="0"/>
          </a:p>
        </p:txBody>
      </p:sp>
    </p:spTree>
    <p:extLst>
      <p:ext uri="{BB962C8B-B14F-4D97-AF65-F5344CB8AC3E}">
        <p14:creationId xmlns:p14="http://schemas.microsoft.com/office/powerpoint/2010/main" val="1525377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2747094B-C21B-A840-9945-5971AE75C021}" type="datetimeFigureOut">
              <a:rPr lang="en-GB" smtClean="0"/>
              <a:t>21/07/2023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57A355E1-3085-5C49-9D54-08283702CFC0}" type="slidenum">
              <a:rPr lang="en-GB" smtClean="0"/>
              <a:t>‹#›</a:t>
            </a:fld>
            <a:endParaRPr lang="en-GB" dirty="0"/>
          </a:p>
        </p:txBody>
      </p:sp>
    </p:spTree>
    <p:extLst>
      <p:ext uri="{BB962C8B-B14F-4D97-AF65-F5344CB8AC3E}">
        <p14:creationId xmlns:p14="http://schemas.microsoft.com/office/powerpoint/2010/main" val="354839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2747094B-C21B-A840-9945-5971AE75C021}" type="datetimeFigureOut">
              <a:rPr lang="en-GB" smtClean="0"/>
              <a:t>21/07/2023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57A355E1-3085-5C49-9D54-08283702CFC0}" type="slidenum">
              <a:rPr lang="en-GB" smtClean="0"/>
              <a:t>‹#›</a:t>
            </a:fld>
            <a:endParaRPr lang="en-GB" dirty="0"/>
          </a:p>
        </p:txBody>
      </p:sp>
    </p:spTree>
    <p:extLst>
      <p:ext uri="{BB962C8B-B14F-4D97-AF65-F5344CB8AC3E}">
        <p14:creationId xmlns:p14="http://schemas.microsoft.com/office/powerpoint/2010/main" val="222380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47094B-C21B-A840-9945-5971AE75C021}" type="datetimeFigureOut">
              <a:rPr lang="en-GB" smtClean="0"/>
              <a:t>21/07/2023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57A355E1-3085-5C49-9D54-08283702CFC0}" type="slidenum">
              <a:rPr lang="en-GB" smtClean="0"/>
              <a:t>‹#›</a:t>
            </a:fld>
            <a:endParaRPr lang="en-GB" dirty="0"/>
          </a:p>
        </p:txBody>
      </p:sp>
    </p:spTree>
    <p:extLst>
      <p:ext uri="{BB962C8B-B14F-4D97-AF65-F5344CB8AC3E}">
        <p14:creationId xmlns:p14="http://schemas.microsoft.com/office/powerpoint/2010/main" val="924626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2747094B-C21B-A840-9945-5971AE75C021}" type="datetimeFigureOut">
              <a:rPr lang="en-GB" smtClean="0"/>
              <a:t>21/07/2023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7A355E1-3085-5C49-9D54-08283702CFC0}" type="slidenum">
              <a:rPr lang="en-GB" smtClean="0"/>
              <a:t>‹#›</a:t>
            </a:fld>
            <a:endParaRPr lang="en-GB" dirty="0"/>
          </a:p>
        </p:txBody>
      </p:sp>
    </p:spTree>
    <p:extLst>
      <p:ext uri="{BB962C8B-B14F-4D97-AF65-F5344CB8AC3E}">
        <p14:creationId xmlns:p14="http://schemas.microsoft.com/office/powerpoint/2010/main" val="1012907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dirty="0"/>
              <a:t>Drag picture to placeholder or click icon to add</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2747094B-C21B-A840-9945-5971AE75C021}" type="datetimeFigureOut">
              <a:rPr lang="en-GB" smtClean="0"/>
              <a:t>21/07/2023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7A355E1-3085-5C49-9D54-08283702CFC0}" type="slidenum">
              <a:rPr lang="en-GB" smtClean="0"/>
              <a:t>‹#›</a:t>
            </a:fld>
            <a:endParaRPr lang="en-GB" dirty="0"/>
          </a:p>
        </p:txBody>
      </p:sp>
    </p:spTree>
    <p:extLst>
      <p:ext uri="{BB962C8B-B14F-4D97-AF65-F5344CB8AC3E}">
        <p14:creationId xmlns:p14="http://schemas.microsoft.com/office/powerpoint/2010/main" val="833818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747094B-C21B-A840-9945-5971AE75C021}" type="datetimeFigureOut">
              <a:rPr lang="en-GB" smtClean="0"/>
              <a:t>21/07/2023</a:t>
            </a:fld>
            <a:endParaRPr lang="en-GB"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57A355E1-3085-5C49-9D54-08283702CFC0}" type="slidenum">
              <a:rPr lang="en-GB" smtClean="0"/>
              <a:t>‹#›</a:t>
            </a:fld>
            <a:endParaRPr lang="en-GB" dirty="0"/>
          </a:p>
        </p:txBody>
      </p:sp>
    </p:spTree>
    <p:extLst>
      <p:ext uri="{BB962C8B-B14F-4D97-AF65-F5344CB8AC3E}">
        <p14:creationId xmlns:p14="http://schemas.microsoft.com/office/powerpoint/2010/main" val="20282471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hair@brooklandinf.barnetmail.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mailto:chair@brooklandjnr.barnetmail.ne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53694" y="390959"/>
            <a:ext cx="5731496" cy="276999"/>
          </a:xfrm>
          <a:prstGeom prst="rect">
            <a:avLst/>
          </a:prstGeom>
        </p:spPr>
        <p:txBody>
          <a:bodyPr wrap="square">
            <a:spAutoFit/>
          </a:bodyPr>
          <a:lstStyle/>
          <a:p>
            <a:pPr algn="ctr">
              <a:spcAft>
                <a:spcPts val="0"/>
              </a:spcAft>
              <a:tabLst>
                <a:tab pos="2865755" algn="ctr"/>
                <a:tab pos="5731510" algn="r"/>
              </a:tabLst>
            </a:pPr>
            <a:r>
              <a:rPr lang="en-GB" sz="1200" b="1" dirty="0">
                <a:solidFill>
                  <a:srgbClr val="002060"/>
                </a:solidFill>
                <a:effectLst/>
                <a:latin typeface="Century Gothic" charset="0"/>
                <a:ea typeface="Calibri" charset="0"/>
                <a:cs typeface="Times New Roman" charset="0"/>
              </a:rPr>
              <a:t>Brookland Infant </a:t>
            </a:r>
            <a:r>
              <a:rPr lang="en-GB" sz="1200" b="1" dirty="0">
                <a:solidFill>
                  <a:srgbClr val="002060"/>
                </a:solidFill>
                <a:latin typeface="Century Gothic" charset="0"/>
                <a:ea typeface="Calibri" charset="0"/>
                <a:cs typeface="Times New Roman" charset="0"/>
              </a:rPr>
              <a:t>&amp; </a:t>
            </a:r>
            <a:r>
              <a:rPr lang="en-GB" sz="1200" b="1" dirty="0">
                <a:solidFill>
                  <a:srgbClr val="002060"/>
                </a:solidFill>
                <a:effectLst/>
                <a:latin typeface="Century Gothic" charset="0"/>
                <a:ea typeface="Calibri" charset="0"/>
                <a:cs typeface="Times New Roman" charset="0"/>
              </a:rPr>
              <a:t>Nursery School and Junior School Governing Body</a:t>
            </a:r>
          </a:p>
        </p:txBody>
      </p:sp>
      <p:sp>
        <p:nvSpPr>
          <p:cNvPr id="8" name="Rectangle 7"/>
          <p:cNvSpPr/>
          <p:nvPr/>
        </p:nvSpPr>
        <p:spPr>
          <a:xfrm>
            <a:off x="5492186" y="0"/>
            <a:ext cx="1365813" cy="410968"/>
          </a:xfrm>
          <a:prstGeom prst="rect">
            <a:avLst/>
          </a:prstGeom>
          <a:solidFill>
            <a:srgbClr val="15AE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t>Governor Newsletter 2022-2023</a:t>
            </a:r>
          </a:p>
        </p:txBody>
      </p:sp>
      <p:sp>
        <p:nvSpPr>
          <p:cNvPr id="20" name="TextBox 19"/>
          <p:cNvSpPr txBox="1"/>
          <p:nvPr/>
        </p:nvSpPr>
        <p:spPr>
          <a:xfrm>
            <a:off x="227605" y="843635"/>
            <a:ext cx="6383674" cy="1107996"/>
          </a:xfrm>
          <a:prstGeom prst="rect">
            <a:avLst/>
          </a:prstGeom>
          <a:noFill/>
        </p:spPr>
        <p:txBody>
          <a:bodyPr wrap="square" rtlCol="0">
            <a:spAutoFit/>
          </a:bodyPr>
          <a:lstStyle/>
          <a:p>
            <a:pPr>
              <a:tabLst>
                <a:tab pos="390525" algn="l"/>
                <a:tab pos="438150" algn="l"/>
              </a:tabLst>
            </a:pPr>
            <a:r>
              <a:rPr lang="en-US" sz="1100" dirty="0">
                <a:latin typeface="Century Gothic" charset="0"/>
                <a:ea typeface="Gill Sans" charset="0"/>
                <a:cs typeface="Gill Sans" charset="0"/>
              </a:rPr>
              <a:t>A</a:t>
            </a:r>
            <a:r>
              <a:rPr lang="en-US" sz="1100" dirty="0">
                <a:latin typeface="Gill Sans" charset="0"/>
                <a:ea typeface="Gill Sans" charset="0"/>
                <a:cs typeface="Gill Sans" charset="0"/>
              </a:rPr>
              <a:t>s the school year ends the governors would like to share a few things with our community and wish you all a lovely summer break. We would also like to thank all Brookland staff and families for their support. </a:t>
            </a:r>
            <a:r>
              <a:rPr lang="en-US" sz="1100" dirty="0">
                <a:solidFill>
                  <a:schemeClr val="tx1"/>
                </a:solidFill>
                <a:latin typeface="Gill Sans" charset="0"/>
                <a:ea typeface="Gill Sans" charset="0"/>
                <a:cs typeface="Gill Sans" charset="0"/>
              </a:rPr>
              <a:t>The Governing Body works very closely with the Headteachers and staff developing and monitoring policies to ensure that the children are safe and that their individual needs are met. Our role is threefold: to provide strategic direction, to be a critical friend, and to ensure accountability. Contact our Chair, </a:t>
            </a:r>
            <a:r>
              <a:rPr lang="en-US" sz="1100" dirty="0">
                <a:latin typeface="Gill Sans" charset="0"/>
                <a:ea typeface="Gill Sans" charset="0"/>
                <a:cs typeface="Gill Sans" charset="0"/>
              </a:rPr>
              <a:t>Laura Pincus, on</a:t>
            </a:r>
            <a:r>
              <a:rPr lang="en-US" sz="1100" dirty="0">
                <a:latin typeface="Gill Sans MT" panose="020B0502020104020203" pitchFamily="34" charset="77"/>
                <a:ea typeface="Gill Sans" charset="0"/>
                <a:cs typeface="Gill Sans" charset="0"/>
              </a:rPr>
              <a:t> </a:t>
            </a:r>
            <a:r>
              <a:rPr lang="en-US" sz="1100" dirty="0">
                <a:latin typeface="Gill Sans MT" panose="020B0502020104020203" pitchFamily="34" charset="77"/>
                <a:ea typeface="Gill Sans" charset="0"/>
                <a:cs typeface="Gill Sans" charset="0"/>
                <a:hlinkClick r:id="rId3"/>
              </a:rPr>
              <a:t>chair@brooklandinf.barnetmail.net</a:t>
            </a:r>
            <a:r>
              <a:rPr lang="en-US" sz="1100" dirty="0">
                <a:latin typeface="Gill Sans MT" panose="020B0502020104020203" pitchFamily="34" charset="77"/>
                <a:ea typeface="Gill Sans" charset="0"/>
                <a:cs typeface="Gill Sans" charset="0"/>
              </a:rPr>
              <a:t> or</a:t>
            </a:r>
            <a:r>
              <a:rPr lang="en-US" sz="1100" dirty="0">
                <a:latin typeface="Gill Sans" charset="0"/>
                <a:ea typeface="Gill Sans" charset="0"/>
                <a:cs typeface="Gill Sans" charset="0"/>
              </a:rPr>
              <a:t> </a:t>
            </a:r>
            <a:r>
              <a:rPr lang="en-US" sz="1100" dirty="0">
                <a:latin typeface="Gill Sans MT" panose="020B0502020104020203" pitchFamily="34" charset="77"/>
                <a:ea typeface="Gill Sans" charset="0"/>
                <a:cs typeface="Gill Sans" charset="0"/>
                <a:hlinkClick r:id="rId4"/>
              </a:rPr>
              <a:t>chair@brooklandjnr.barnetmail.net</a:t>
            </a:r>
            <a:r>
              <a:rPr lang="en-US" sz="1100" dirty="0">
                <a:latin typeface="Gill Sans MT" panose="020B0502020104020203" pitchFamily="34" charset="77"/>
                <a:ea typeface="Gill Sans" charset="0"/>
                <a:cs typeface="Gill Sans" charset="0"/>
              </a:rPr>
              <a:t> </a:t>
            </a:r>
            <a:endParaRPr lang="en-GB" sz="1100" dirty="0">
              <a:latin typeface="Gill Sans" charset="0"/>
              <a:ea typeface="Gill Sans" charset="0"/>
              <a:cs typeface="Gill Sans" charset="0"/>
            </a:endParaRPr>
          </a:p>
        </p:txBody>
      </p:sp>
      <p:cxnSp>
        <p:nvCxnSpPr>
          <p:cNvPr id="23" name="Straight Connector 22"/>
          <p:cNvCxnSpPr>
            <a:cxnSpLocks/>
          </p:cNvCxnSpPr>
          <p:nvPr/>
        </p:nvCxnSpPr>
        <p:spPr>
          <a:xfrm flipV="1">
            <a:off x="175229" y="1951631"/>
            <a:ext cx="6264900" cy="19664"/>
          </a:xfrm>
          <a:prstGeom prst="line">
            <a:avLst/>
          </a:prstGeom>
          <a:ln w="19050">
            <a:solidFill>
              <a:srgbClr val="15AE4B"/>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175229" y="1972660"/>
            <a:ext cx="6595156" cy="19320674"/>
          </a:xfrm>
          <a:prstGeom prst="rect">
            <a:avLst/>
          </a:prstGeom>
          <a:noFill/>
        </p:spPr>
        <p:txBody>
          <a:bodyPr wrap="square" numCol="3" spcCol="180000" rtlCol="0">
            <a:spAutoFit/>
          </a:bodyPr>
          <a:lstStyle/>
          <a:p>
            <a:r>
              <a:rPr lang="en-US" sz="1050" b="1" dirty="0">
                <a:solidFill>
                  <a:srgbClr val="15AE4B"/>
                </a:solidFill>
                <a:latin typeface="Gill Sans MT" panose="020B0502020104020203" pitchFamily="34" charset="77"/>
                <a:ea typeface="Gill Sans" charset="0"/>
                <a:cs typeface="Gill Sans" charset="0"/>
              </a:rPr>
              <a:t>Governor News</a:t>
            </a:r>
            <a:endParaRPr lang="en-US" sz="1050" dirty="0">
              <a:solidFill>
                <a:srgbClr val="15AE4B"/>
              </a:solidFill>
              <a:latin typeface="Gill Sans MT" panose="020B0502020104020203" pitchFamily="34" charset="77"/>
              <a:ea typeface="Gill Sans" charset="0"/>
              <a:cs typeface="Gill Sans" charset="0"/>
            </a:endParaRPr>
          </a:p>
          <a:p>
            <a:r>
              <a:rPr lang="en-US" sz="1050" dirty="0">
                <a:latin typeface="Gill Sans MT" panose="020B0502020104020203" pitchFamily="34" charset="77"/>
                <a:ea typeface="Gill Sans" charset="0"/>
                <a:cs typeface="Gill Sans" charset="0"/>
              </a:rPr>
              <a:t>We welcomed new governors Judith Bernstein, Samantha Jayasekera-Heffer, and Jeff Harris, as well as Gabi Symons as a non-voting observer while Marcelle Jennings is on maternity leave. We say a grateful goodbye to Harriett Bloom</a:t>
            </a:r>
            <a:r>
              <a:rPr lang="en-US" sz="1050">
                <a:latin typeface="Gill Sans MT" panose="020B0502020104020203" pitchFamily="34" charset="77"/>
                <a:ea typeface="Gill Sans" charset="0"/>
                <a:cs typeface="Gill Sans" charset="0"/>
              </a:rPr>
              <a:t>, Katie </a:t>
            </a:r>
            <a:r>
              <a:rPr lang="en-US" sz="1050" dirty="0">
                <a:latin typeface="Gill Sans MT" panose="020B0502020104020203" pitchFamily="34" charset="77"/>
                <a:ea typeface="Gill Sans" charset="0"/>
                <a:cs typeface="Gill Sans" charset="0"/>
              </a:rPr>
              <a:t>Attwood, Josh </a:t>
            </a:r>
            <a:r>
              <a:rPr lang="en-US" sz="1050" dirty="0" err="1">
                <a:latin typeface="Gill Sans MT" panose="020B0502020104020203" pitchFamily="34" charset="77"/>
                <a:ea typeface="Gill Sans" charset="0"/>
                <a:cs typeface="Gill Sans" charset="0"/>
              </a:rPr>
              <a:t>Hamerton</a:t>
            </a:r>
            <a:r>
              <a:rPr lang="en-US" sz="1050" dirty="0">
                <a:latin typeface="Gill Sans MT" panose="020B0502020104020203" pitchFamily="34" charset="77"/>
                <a:ea typeface="Gill Sans" charset="0"/>
                <a:cs typeface="Gill Sans" charset="0"/>
              </a:rPr>
              <a:t>.</a:t>
            </a:r>
          </a:p>
          <a:p>
            <a:r>
              <a:rPr lang="en-US" sz="1050" b="1" dirty="0">
                <a:solidFill>
                  <a:srgbClr val="15AE4B"/>
                </a:solidFill>
                <a:latin typeface="Gill Sans MT" panose="020B0502020104020203" pitchFamily="34" charset="77"/>
                <a:ea typeface="Gill Sans" charset="0"/>
                <a:cs typeface="Gill Sans" charset="0"/>
              </a:rPr>
              <a:t>Curriculum</a:t>
            </a:r>
            <a:r>
              <a:rPr lang="en-US" sz="1050" dirty="0">
                <a:latin typeface="Gill Sans MT" panose="020B0502020104020203" pitchFamily="34" charset="77"/>
                <a:ea typeface="Gill Sans" charset="0"/>
                <a:cs typeface="Gill Sans" charset="0"/>
              </a:rPr>
              <a:t> </a:t>
            </a:r>
            <a:endParaRPr lang="en-US" sz="1050" b="1" dirty="0">
              <a:solidFill>
                <a:srgbClr val="15AE4B"/>
              </a:solidFill>
              <a:latin typeface="Gill Sans MT" panose="020B0502020104020203" pitchFamily="34" charset="77"/>
              <a:ea typeface="Gill Sans" charset="0"/>
              <a:cs typeface="Gill Sans" charset="0"/>
            </a:endParaRPr>
          </a:p>
          <a:p>
            <a:r>
              <a:rPr lang="en-US" sz="1050" dirty="0">
                <a:latin typeface="Gill Sans MT" panose="020B0502020104020203" pitchFamily="34" charset="77"/>
                <a:ea typeface="Gill Sans" charset="0"/>
                <a:cs typeface="Gill Sans" charset="0"/>
              </a:rPr>
              <a:t>Governors have monitored teaching and learning through analysing data, conversations with staff, feedback from pupils, our annual Curriculum Tea, and via subject link visits. Learning Walks were held on maths, science, and SEND. We focussed on curriculum intent/implementation, progression and key skills. The Junior School had a visit from Ofsted Inspectors in December 2022, and we are proud to be rated “Good”. The whole team worked so hard to demonstrate what it really means to be at Brookland Schools. </a:t>
            </a:r>
            <a:endParaRPr lang="en-GB" sz="1050" b="1" dirty="0">
              <a:solidFill>
                <a:srgbClr val="15AE4B"/>
              </a:solidFill>
              <a:latin typeface="Gill Sans MT" panose="020B0502020104020203" pitchFamily="34" charset="77"/>
              <a:ea typeface="Gill Sans" charset="0"/>
              <a:cs typeface="Gill Sans" charset="0"/>
            </a:endParaRPr>
          </a:p>
          <a:p>
            <a:r>
              <a:rPr lang="en-US" sz="1050" b="1" dirty="0">
                <a:solidFill>
                  <a:srgbClr val="15AE4B"/>
                </a:solidFill>
                <a:latin typeface="Gill Sans MT" panose="020B0502020104020203" pitchFamily="34" charset="77"/>
                <a:ea typeface="Gill Sans" charset="0"/>
                <a:cs typeface="Gill Sans" charset="0"/>
              </a:rPr>
              <a:t>Communication and Community Engagement</a:t>
            </a:r>
          </a:p>
          <a:p>
            <a:r>
              <a:rPr lang="en-US" sz="1050" dirty="0">
                <a:latin typeface="Gill Sans MT" panose="020B0502020104020203" pitchFamily="34" charset="77"/>
                <a:ea typeface="Gill Sans" charset="0"/>
                <a:cs typeface="Gill Sans" charset="0"/>
              </a:rPr>
              <a:t>The committee met once this year to review GPDR requirements and then as a governing body we decided to merge this committee with Premises.</a:t>
            </a:r>
            <a:endParaRPr lang="en-US" sz="1050" b="1" dirty="0">
              <a:solidFill>
                <a:srgbClr val="15AE4B"/>
              </a:solidFill>
              <a:latin typeface="Gill Sans MT" panose="020B0502020104020203" pitchFamily="34" charset="77"/>
              <a:ea typeface="Gill Sans" charset="0"/>
              <a:cs typeface="Gill Sans" charset="0"/>
            </a:endParaRPr>
          </a:p>
          <a:p>
            <a:r>
              <a:rPr lang="en-GB" sz="1050" b="1" dirty="0">
                <a:solidFill>
                  <a:srgbClr val="15AE4B"/>
                </a:solidFill>
                <a:latin typeface="Gill Sans MT" panose="020B0502020104020203" pitchFamily="34" charset="77"/>
                <a:ea typeface="Gill Sans" charset="0"/>
                <a:cs typeface="Gill Sans" charset="0"/>
              </a:rPr>
              <a:t>Finance </a:t>
            </a:r>
          </a:p>
          <a:p>
            <a:r>
              <a:rPr lang="en-GB" sz="1050" kern="0" dirty="0">
                <a:solidFill>
                  <a:srgbClr val="000000"/>
                </a:solidFill>
                <a:effectLst/>
                <a:latin typeface="Gill Sans MT" panose="020B0502020104020203" pitchFamily="34" charset="77"/>
                <a:ea typeface="Times New Roman" panose="02020603050405020304" pitchFamily="18" charset="0"/>
                <a:cs typeface="Calibri" panose="020F0502020204030204" pitchFamily="34" charset="0"/>
              </a:rPr>
              <a:t>This year governors have continued to challenge the presumption that secure financial management is in place in both schools and we have helped the schools provide assurance to Barnet. We have examined the budgets, pupil premium spending and contract tenders, including the new caterers.  The increased cost of living has challenged our budgets.  While many schools have a deficit, our schools have managed the budgets to ensure that we have ended the financial year with </a:t>
            </a:r>
            <a:r>
              <a:rPr lang="en-GB" sz="1050" kern="0" dirty="0">
                <a:solidFill>
                  <a:srgbClr val="000000"/>
                </a:solidFill>
                <a:latin typeface="Gill Sans MT" panose="020B0502020104020203" pitchFamily="34" charset="77"/>
                <a:ea typeface="Times New Roman" panose="02020603050405020304" pitchFamily="18" charset="0"/>
                <a:cs typeface="Calibri" panose="020F0502020204030204" pitchFamily="34" charset="0"/>
              </a:rPr>
              <a:t>small </a:t>
            </a:r>
            <a:r>
              <a:rPr lang="en-GB" sz="1050" kern="0" dirty="0">
                <a:solidFill>
                  <a:srgbClr val="000000"/>
                </a:solidFill>
                <a:effectLst/>
                <a:latin typeface="Gill Sans MT" panose="020B0502020104020203" pitchFamily="34" charset="77"/>
                <a:ea typeface="Times New Roman" panose="02020603050405020304" pitchFamily="18" charset="0"/>
                <a:cs typeface="Calibri" panose="020F0502020204030204" pitchFamily="34" charset="0"/>
              </a:rPr>
              <a:t>contingencies. The schools ensure that money is being spent on</a:t>
            </a:r>
          </a:p>
          <a:p>
            <a:endParaRPr lang="en-GB" sz="1050" kern="0" dirty="0">
              <a:solidFill>
                <a:srgbClr val="000000"/>
              </a:solidFill>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effectLst/>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effectLst/>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effectLst/>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effectLst/>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effectLst/>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effectLst/>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effectLst/>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effectLst/>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effectLst/>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effectLst/>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effectLst/>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effectLst/>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effectLst/>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effectLst/>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effectLst/>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effectLst/>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effectLst/>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effectLst/>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effectLst/>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effectLst/>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effectLst/>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effectLst/>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effectLst/>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effectLst/>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effectLst/>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effectLst/>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effectLst/>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effectLst/>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effectLst/>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effectLst/>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effectLst/>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effectLst/>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effectLst/>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effectLst/>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latin typeface="Gill Sans MT" panose="020B0502020104020203" pitchFamily="34" charset="77"/>
              <a:ea typeface="Times New Roman" panose="02020603050405020304" pitchFamily="18" charset="0"/>
              <a:cs typeface="Calibri" panose="020F0502020204030204" pitchFamily="34" charset="0"/>
            </a:endParaRPr>
          </a:p>
          <a:p>
            <a:endParaRPr lang="en-GB" sz="1050" kern="0" dirty="0">
              <a:solidFill>
                <a:srgbClr val="000000"/>
              </a:solidFill>
              <a:effectLst/>
              <a:latin typeface="Gill Sans MT" panose="020B0502020104020203" pitchFamily="34" charset="77"/>
              <a:ea typeface="Times New Roman" panose="02020603050405020304" pitchFamily="18" charset="0"/>
              <a:cs typeface="Calibri" panose="020F0502020204030204" pitchFamily="34" charset="0"/>
            </a:endParaRPr>
          </a:p>
          <a:p>
            <a:r>
              <a:rPr lang="en-GB" sz="1050" kern="0" dirty="0">
                <a:solidFill>
                  <a:srgbClr val="000000"/>
                </a:solidFill>
                <a:effectLst/>
                <a:latin typeface="Gill Sans MT" panose="020B0502020104020203" pitchFamily="34" charset="77"/>
                <a:ea typeface="Times New Roman" panose="02020603050405020304" pitchFamily="18" charset="0"/>
                <a:cs typeface="Calibri" panose="020F0502020204030204" pitchFamily="34" charset="0"/>
              </a:rPr>
              <a:t>thank Sapna Shah for being the resources that add value to the children's learning and personal </a:t>
            </a:r>
          </a:p>
          <a:p>
            <a:r>
              <a:rPr lang="en-GB" sz="1050" kern="0" dirty="0">
                <a:solidFill>
                  <a:srgbClr val="000000"/>
                </a:solidFill>
                <a:effectLst/>
                <a:latin typeface="Gill Sans MT" panose="020B0502020104020203" pitchFamily="34" charset="77"/>
                <a:ea typeface="Times New Roman" panose="02020603050405020304" pitchFamily="18" charset="0"/>
                <a:cs typeface="Calibri" panose="020F0502020204030204" pitchFamily="34" charset="0"/>
              </a:rPr>
              <a:t>development. We would like to</a:t>
            </a:r>
            <a:endParaRPr lang="en-GB" sz="1050" kern="0" dirty="0">
              <a:solidFill>
                <a:srgbClr val="000000"/>
              </a:solidFill>
              <a:latin typeface="Gill Sans MT" panose="020B0502020104020203" pitchFamily="34" charset="77"/>
              <a:ea typeface="Times New Roman" panose="02020603050405020304" pitchFamily="18" charset="0"/>
              <a:cs typeface="Calibri" panose="020F0502020204030204" pitchFamily="34" charset="0"/>
            </a:endParaRPr>
          </a:p>
          <a:p>
            <a:r>
              <a:rPr lang="en-GB" sz="1050" kern="0" dirty="0">
                <a:solidFill>
                  <a:srgbClr val="000000"/>
                </a:solidFill>
                <a:latin typeface="Gill Sans MT" panose="020B0502020104020203" pitchFamily="34" charset="77"/>
                <a:ea typeface="Times New Roman" panose="02020603050405020304" pitchFamily="18" charset="0"/>
                <a:cs typeface="Calibri" panose="020F0502020204030204" pitchFamily="34" charset="0"/>
              </a:rPr>
              <a:t>thank our longstanding Chair </a:t>
            </a:r>
            <a:r>
              <a:rPr lang="en-GB" sz="1050" kern="0" dirty="0">
                <a:solidFill>
                  <a:srgbClr val="000000"/>
                </a:solidFill>
                <a:effectLst/>
                <a:latin typeface="Gill Sans MT" panose="020B0502020104020203" pitchFamily="34" charset="77"/>
                <a:ea typeface="Times New Roman" panose="02020603050405020304" pitchFamily="18" charset="0"/>
                <a:cs typeface="Calibri" panose="020F0502020204030204" pitchFamily="34" charset="0"/>
              </a:rPr>
              <a:t>of Finance, </a:t>
            </a:r>
            <a:r>
              <a:rPr lang="en-GB" sz="1050" kern="0" dirty="0">
                <a:solidFill>
                  <a:srgbClr val="000000"/>
                </a:solidFill>
                <a:latin typeface="Gill Sans MT" panose="020B0502020104020203" pitchFamily="34" charset="77"/>
                <a:ea typeface="Times New Roman" panose="02020603050405020304" pitchFamily="18" charset="0"/>
                <a:cs typeface="Calibri" panose="020F0502020204030204" pitchFamily="34" charset="0"/>
              </a:rPr>
              <a:t>Sapna Shah, and </a:t>
            </a:r>
            <a:r>
              <a:rPr lang="en-GB" sz="1050" kern="0" dirty="0">
                <a:solidFill>
                  <a:srgbClr val="000000"/>
                </a:solidFill>
                <a:effectLst/>
                <a:latin typeface="Gill Sans MT" panose="020B0502020104020203" pitchFamily="34" charset="77"/>
                <a:ea typeface="Times New Roman" panose="02020603050405020304" pitchFamily="18" charset="0"/>
                <a:cs typeface="Calibri" panose="020F0502020204030204" pitchFamily="34" charset="0"/>
              </a:rPr>
              <a:t>parents for their voluntary contributions.  </a:t>
            </a:r>
            <a:endParaRPr lang="en-US" sz="1050" dirty="0">
              <a:latin typeface="Gill Sans MT" panose="020B0502020104020203" pitchFamily="34" charset="77"/>
              <a:ea typeface="Gill Sans" charset="0"/>
              <a:cs typeface="Gill Sans" charset="0"/>
            </a:endParaRPr>
          </a:p>
          <a:p>
            <a:r>
              <a:rPr lang="en-GB" sz="1050" b="1" dirty="0">
                <a:solidFill>
                  <a:srgbClr val="15AE4B"/>
                </a:solidFill>
                <a:latin typeface="Gill Sans MT" panose="020B0502020104020203" pitchFamily="34" charset="77"/>
                <a:ea typeface="Gill Sans" charset="0"/>
                <a:cs typeface="Gill Sans" charset="0"/>
              </a:rPr>
              <a:t>Personnel </a:t>
            </a:r>
            <a:endParaRPr lang="en-GB" sz="1050" dirty="0">
              <a:latin typeface="Gill Sans MT" panose="020B0502020104020203" pitchFamily="34" charset="77"/>
            </a:endParaRPr>
          </a:p>
          <a:p>
            <a:r>
              <a:rPr lang="en-GB" sz="1050" dirty="0">
                <a:latin typeface="Gill Sans MT" panose="020B0502020104020203" pitchFamily="34" charset="77"/>
              </a:rPr>
              <a:t>This year we continued to focus on well-being. The committee reviewed, amongst many others, the Governor and Staff Codes of Conduct, the Pay Policy, the Disciplinary Policy,  staffing structures, training and recruitment. Our headteachers underwent their annual statutory performance reviews with external advisor input and their mid-year reviews. We thank the staff members who are leaving us at the end of this academic year, and we wish them all the best in their new endeavours.</a:t>
            </a:r>
          </a:p>
          <a:p>
            <a:r>
              <a:rPr lang="en-GB" sz="1050" b="1" dirty="0">
                <a:solidFill>
                  <a:srgbClr val="15AE4B"/>
                </a:solidFill>
                <a:latin typeface="Gill Sans MT" panose="020B0502020104020203" pitchFamily="34" charset="77"/>
                <a:ea typeface="Gill Sans" charset="0"/>
                <a:cs typeface="Gill Sans" charset="0"/>
              </a:rPr>
              <a:t>Safeguarding and Personal Development  </a:t>
            </a:r>
            <a:endParaRPr lang="en-US" sz="1050" dirty="0">
              <a:latin typeface="Gill Sans MT" panose="020B0502020104020203" pitchFamily="34" charset="77"/>
              <a:ea typeface="Gill Sans" charset="0"/>
              <a:cs typeface="Gill Sans" charset="0"/>
            </a:endParaRPr>
          </a:p>
          <a:p>
            <a:r>
              <a:rPr lang="en-GB" sz="1050" kern="0" dirty="0">
                <a:solidFill>
                  <a:srgbClr val="000000"/>
                </a:solidFill>
                <a:effectLst/>
                <a:latin typeface="Gill Sans MT" panose="020B0502020104020203" pitchFamily="34" charset="77"/>
                <a:ea typeface="Times New Roman" panose="02020603050405020304" pitchFamily="18" charset="0"/>
                <a:cs typeface="Times New Roman" panose="02020603050405020304" pitchFamily="18" charset="0"/>
              </a:rPr>
              <a:t>The safeguarding committee </a:t>
            </a:r>
            <a:r>
              <a:rPr lang="en-GB" sz="1050" kern="0" dirty="0">
                <a:solidFill>
                  <a:srgbClr val="000000"/>
                </a:solidFill>
                <a:latin typeface="Gill Sans MT" panose="020B0502020104020203" pitchFamily="34" charset="77"/>
                <a:ea typeface="Times New Roman" panose="02020603050405020304" pitchFamily="18" charset="0"/>
                <a:cs typeface="Times New Roman" panose="02020603050405020304" pitchFamily="18" charset="0"/>
              </a:rPr>
              <a:t>is </a:t>
            </a:r>
            <a:r>
              <a:rPr lang="en-GB" sz="1050" kern="0" dirty="0">
                <a:solidFill>
                  <a:srgbClr val="000000"/>
                </a:solidFill>
                <a:effectLst/>
                <a:latin typeface="Gill Sans MT" panose="020B0502020104020203" pitchFamily="34" charset="77"/>
                <a:ea typeface="Times New Roman" panose="02020603050405020304" pitchFamily="18" charset="0"/>
                <a:cs typeface="Times New Roman" panose="02020603050405020304" pitchFamily="18" charset="0"/>
              </a:rPr>
              <a:t>responsible for reviewing and ensuring that all the policies relating to keeping children safe in school are up to date and relevant, including the Child Protection and Safeguarding Policy, the Attendance Policy and the Equalities Policy. Termly safeguarding link visits ensured that both schools were managing any concerns or issues, were following the proper procedures for reporting, and the governors were reassured that the  schools continue to put mental and physical health at the top of their agendas. In the summer term the Infant and Junior School SEND leaders took </a:t>
            </a:r>
            <a:r>
              <a:rPr lang="en-GB" sz="1050" kern="0" dirty="0">
                <a:solidFill>
                  <a:srgbClr val="000000"/>
                </a:solidFill>
                <a:latin typeface="Gill Sans MT" panose="020B0502020104020203" pitchFamily="34" charset="77"/>
                <a:ea typeface="Times New Roman" panose="02020603050405020304" pitchFamily="18" charset="0"/>
                <a:cs typeface="Times New Roman" panose="02020603050405020304" pitchFamily="18" charset="0"/>
              </a:rPr>
              <a:t>several </a:t>
            </a:r>
            <a:r>
              <a:rPr lang="en-GB" sz="1050" kern="0" dirty="0">
                <a:solidFill>
                  <a:srgbClr val="000000"/>
                </a:solidFill>
                <a:effectLst/>
                <a:latin typeface="Gill Sans MT" panose="020B0502020104020203" pitchFamily="34" charset="77"/>
                <a:ea typeface="Times New Roman" panose="02020603050405020304" pitchFamily="18" charset="0"/>
                <a:cs typeface="Times New Roman" panose="02020603050405020304" pitchFamily="18" charset="0"/>
              </a:rPr>
              <a:t>governors on a learning walk around the two schools to demonstrate how children with additional needs are supported in their learning across all year groups. We were pleased to see we are working on creating Autism-friendly classrooms. </a:t>
            </a:r>
            <a:endParaRPr lang="en-US" sz="1050" b="1" dirty="0">
              <a:solidFill>
                <a:srgbClr val="15AE4B"/>
              </a:solidFill>
              <a:latin typeface="Gill Sans MT" panose="020B0502020104020203" pitchFamily="34" charset="77"/>
              <a:ea typeface="Gill Sans" charset="0"/>
              <a:cs typeface="Gill Sans" charset="0"/>
            </a:endParaRPr>
          </a:p>
          <a:p>
            <a:endParaRPr lang="en-US" sz="1050" b="1" dirty="0">
              <a:solidFill>
                <a:srgbClr val="15AE4B"/>
              </a:solidFill>
              <a:latin typeface="Gill Sans MT" panose="020B0502020104020203" pitchFamily="34" charset="77"/>
              <a:ea typeface="Gill Sans" charset="0"/>
              <a:cs typeface="Gill Sans" charset="0"/>
            </a:endParaRPr>
          </a:p>
          <a:p>
            <a:endParaRPr lang="en-US" sz="1050" b="1" dirty="0">
              <a:solidFill>
                <a:srgbClr val="15AE4B"/>
              </a:solidFill>
              <a:latin typeface="Gill Sans MT" panose="020B0502020104020203" pitchFamily="34" charset="77"/>
              <a:ea typeface="Gill Sans" charset="0"/>
              <a:cs typeface="Gill Sans" charset="0"/>
            </a:endParaRPr>
          </a:p>
          <a:p>
            <a:endParaRPr lang="en-US" sz="1050" b="1" dirty="0">
              <a:solidFill>
                <a:srgbClr val="15AE4B"/>
              </a:solidFill>
              <a:latin typeface="Gill Sans MT" panose="020B0502020104020203" pitchFamily="34" charset="77"/>
              <a:ea typeface="Gill Sans" charset="0"/>
              <a:cs typeface="Gill Sans" charset="0"/>
            </a:endParaRPr>
          </a:p>
          <a:p>
            <a:endParaRPr lang="en-US" sz="1050" b="1" dirty="0">
              <a:solidFill>
                <a:srgbClr val="15AE4B"/>
              </a:solidFill>
              <a:latin typeface="Gill Sans MT" panose="020B0502020104020203" pitchFamily="34" charset="77"/>
              <a:ea typeface="Gill Sans" charset="0"/>
              <a:cs typeface="Gill Sans" charset="0"/>
            </a:endParaRPr>
          </a:p>
          <a:p>
            <a:endParaRPr lang="en-US" sz="1050" b="1" dirty="0">
              <a:solidFill>
                <a:srgbClr val="15AE4B"/>
              </a:solidFill>
              <a:latin typeface="Gill Sans MT" panose="020B0502020104020203" pitchFamily="34" charset="77"/>
              <a:ea typeface="Gill Sans" charset="0"/>
              <a:cs typeface="Gill Sans" charset="0"/>
            </a:endParaRPr>
          </a:p>
          <a:p>
            <a:endParaRPr lang="en-US" sz="1050" b="1" dirty="0">
              <a:solidFill>
                <a:srgbClr val="15AE4B"/>
              </a:solidFill>
              <a:latin typeface="Gill Sans MT" panose="020B0502020104020203" pitchFamily="34" charset="77"/>
              <a:ea typeface="Gill Sans" charset="0"/>
              <a:cs typeface="Gill Sans" charset="0"/>
            </a:endParaRPr>
          </a:p>
          <a:p>
            <a:endParaRPr lang="en-US" sz="1050" b="1" dirty="0">
              <a:solidFill>
                <a:srgbClr val="15AE4B"/>
              </a:solidFill>
              <a:latin typeface="Gill Sans MT" panose="020B0502020104020203" pitchFamily="34" charset="77"/>
              <a:ea typeface="Gill Sans" charset="0"/>
              <a:cs typeface="Gill Sans" charset="0"/>
            </a:endParaRPr>
          </a:p>
          <a:p>
            <a:endParaRPr lang="en-US" sz="1050" b="1" dirty="0">
              <a:solidFill>
                <a:srgbClr val="15AE4B"/>
              </a:solidFill>
              <a:latin typeface="Gill Sans MT" panose="020B0502020104020203" pitchFamily="34" charset="77"/>
              <a:ea typeface="Gill Sans" charset="0"/>
              <a:cs typeface="Gill Sans" charset="0"/>
            </a:endParaRPr>
          </a:p>
          <a:p>
            <a:endParaRPr lang="en-US" sz="1050" b="1" dirty="0">
              <a:solidFill>
                <a:srgbClr val="15AE4B"/>
              </a:solidFill>
              <a:latin typeface="Gill Sans MT" panose="020B0502020104020203" pitchFamily="34" charset="77"/>
              <a:ea typeface="Gill Sans" charset="0"/>
              <a:cs typeface="Gill Sans" charset="0"/>
            </a:endParaRPr>
          </a:p>
          <a:p>
            <a:endParaRPr lang="en-US" sz="1050" b="1" dirty="0">
              <a:solidFill>
                <a:srgbClr val="15AE4B"/>
              </a:solidFill>
              <a:latin typeface="Gill Sans MT" panose="020B0502020104020203" pitchFamily="34" charset="77"/>
              <a:ea typeface="Gill Sans" charset="0"/>
              <a:cs typeface="Gill Sans" charset="0"/>
            </a:endParaRPr>
          </a:p>
          <a:p>
            <a:endParaRPr lang="en-US" sz="1050" b="1" dirty="0">
              <a:solidFill>
                <a:srgbClr val="15AE4B"/>
              </a:solidFill>
              <a:latin typeface="Gill Sans MT" panose="020B0502020104020203" pitchFamily="34" charset="77"/>
              <a:ea typeface="Gill Sans" charset="0"/>
              <a:cs typeface="Gill Sans" charset="0"/>
            </a:endParaRPr>
          </a:p>
          <a:p>
            <a:endParaRPr lang="en-US" sz="1050" b="1" dirty="0">
              <a:solidFill>
                <a:srgbClr val="15AE4B"/>
              </a:solidFill>
              <a:latin typeface="Gill Sans MT" panose="020B0502020104020203" pitchFamily="34" charset="77"/>
              <a:ea typeface="Gill Sans" charset="0"/>
              <a:cs typeface="Gill Sans" charset="0"/>
            </a:endParaRPr>
          </a:p>
          <a:p>
            <a:endParaRPr lang="en-US" sz="1050" b="1" dirty="0">
              <a:solidFill>
                <a:srgbClr val="15AE4B"/>
              </a:solidFill>
              <a:latin typeface="Gill Sans MT" panose="020B0502020104020203" pitchFamily="34" charset="77"/>
              <a:ea typeface="Gill Sans" charset="0"/>
              <a:cs typeface="Gill Sans" charset="0"/>
            </a:endParaRPr>
          </a:p>
          <a:p>
            <a:endParaRPr lang="en-US" sz="1050" b="1" dirty="0">
              <a:solidFill>
                <a:srgbClr val="15AE4B"/>
              </a:solidFill>
              <a:latin typeface="Gill Sans MT" panose="020B0502020104020203" pitchFamily="34" charset="77"/>
              <a:ea typeface="Gill Sans" charset="0"/>
              <a:cs typeface="Gill Sans" charset="0"/>
            </a:endParaRPr>
          </a:p>
          <a:p>
            <a:endParaRPr lang="en-US" sz="1050" b="1" dirty="0">
              <a:solidFill>
                <a:srgbClr val="15AE4B"/>
              </a:solidFill>
              <a:latin typeface="Gill Sans MT" panose="020B0502020104020203" pitchFamily="34" charset="77"/>
              <a:ea typeface="Gill Sans" charset="0"/>
              <a:cs typeface="Gill Sans" charset="0"/>
            </a:endParaRPr>
          </a:p>
          <a:p>
            <a:endParaRPr lang="en-US" sz="1050" b="1" dirty="0">
              <a:solidFill>
                <a:srgbClr val="15AE4B"/>
              </a:solidFill>
              <a:latin typeface="Gill Sans MT" panose="020B0502020104020203" pitchFamily="34" charset="77"/>
              <a:ea typeface="Gill Sans" charset="0"/>
              <a:cs typeface="Gill Sans" charset="0"/>
            </a:endParaRPr>
          </a:p>
          <a:p>
            <a:endParaRPr lang="en-US" sz="1050" b="1" dirty="0">
              <a:solidFill>
                <a:srgbClr val="15AE4B"/>
              </a:solidFill>
              <a:latin typeface="Gill Sans MT" panose="020B0502020104020203" pitchFamily="34" charset="77"/>
              <a:ea typeface="Gill Sans" charset="0"/>
              <a:cs typeface="Gill Sans" charset="0"/>
            </a:endParaRPr>
          </a:p>
          <a:p>
            <a:endParaRPr lang="en-US" sz="1050" b="1" dirty="0">
              <a:solidFill>
                <a:srgbClr val="15AE4B"/>
              </a:solidFill>
              <a:latin typeface="Gill Sans MT" panose="020B0502020104020203" pitchFamily="34" charset="77"/>
              <a:ea typeface="Gill Sans" charset="0"/>
              <a:cs typeface="Gill Sans" charset="0"/>
            </a:endParaRPr>
          </a:p>
          <a:p>
            <a:endParaRPr lang="en-US" sz="1050" b="1" dirty="0">
              <a:solidFill>
                <a:srgbClr val="15AE4B"/>
              </a:solidFill>
              <a:latin typeface="Gill Sans MT" panose="020B0502020104020203" pitchFamily="34" charset="77"/>
              <a:ea typeface="Gill Sans" charset="0"/>
              <a:cs typeface="Gill Sans" charset="0"/>
            </a:endParaRPr>
          </a:p>
          <a:p>
            <a:endParaRPr lang="en-US" sz="1050" b="1" dirty="0">
              <a:solidFill>
                <a:srgbClr val="15AE4B"/>
              </a:solidFill>
              <a:latin typeface="Gill Sans MT" panose="020B0502020104020203" pitchFamily="34" charset="77"/>
              <a:ea typeface="Gill Sans" charset="0"/>
              <a:cs typeface="Gill Sans" charset="0"/>
            </a:endParaRPr>
          </a:p>
          <a:p>
            <a:endParaRPr lang="en-GB" sz="1050" b="1" dirty="0">
              <a:solidFill>
                <a:srgbClr val="15AE4B"/>
              </a:solidFill>
              <a:latin typeface="Gill Sans MT" panose="020B0502020104020203" pitchFamily="34" charset="77"/>
              <a:cs typeface="Gill Sans" charset="0"/>
            </a:endParaRPr>
          </a:p>
          <a:p>
            <a:endParaRPr lang="en-GB" sz="1050" b="1" dirty="0">
              <a:solidFill>
                <a:srgbClr val="15AE4B"/>
              </a:solidFill>
              <a:latin typeface="Gill Sans MT" panose="020B0502020104020203" pitchFamily="34" charset="77"/>
              <a:cs typeface="Gill Sans" charset="0"/>
            </a:endParaRPr>
          </a:p>
          <a:p>
            <a:endParaRPr lang="en-GB" sz="1050" b="1" dirty="0">
              <a:solidFill>
                <a:srgbClr val="15AE4B"/>
              </a:solidFill>
              <a:latin typeface="Gill Sans MT" panose="020B0502020104020203" pitchFamily="34" charset="77"/>
              <a:cs typeface="Gill Sans" charset="0"/>
            </a:endParaRPr>
          </a:p>
          <a:p>
            <a:endParaRPr lang="en-GB" sz="1050" b="1" dirty="0">
              <a:solidFill>
                <a:srgbClr val="15AE4B"/>
              </a:solidFill>
              <a:latin typeface="Gill Sans MT" panose="020B0502020104020203" pitchFamily="34" charset="77"/>
              <a:cs typeface="Gill Sans" charset="0"/>
            </a:endParaRPr>
          </a:p>
          <a:p>
            <a:endParaRPr lang="en-GB" sz="1050" b="1" dirty="0">
              <a:solidFill>
                <a:srgbClr val="15AE4B"/>
              </a:solidFill>
              <a:latin typeface="Gill Sans MT" panose="020B0502020104020203" pitchFamily="34" charset="77"/>
              <a:cs typeface="Gill Sans" charset="0"/>
            </a:endParaRPr>
          </a:p>
          <a:p>
            <a:endParaRPr lang="en-GB" sz="1050" b="1" dirty="0">
              <a:solidFill>
                <a:srgbClr val="15AE4B"/>
              </a:solidFill>
              <a:latin typeface="Gill Sans MT" panose="020B0502020104020203" pitchFamily="34" charset="77"/>
              <a:cs typeface="Gill Sans" charset="0"/>
            </a:endParaRPr>
          </a:p>
          <a:p>
            <a:endParaRPr lang="en-GB" sz="1050" b="1" dirty="0">
              <a:solidFill>
                <a:srgbClr val="15AE4B"/>
              </a:solidFill>
              <a:latin typeface="Gill Sans MT" panose="020B0502020104020203" pitchFamily="34" charset="77"/>
              <a:cs typeface="Gill Sans" charset="0"/>
            </a:endParaRPr>
          </a:p>
          <a:p>
            <a:endParaRPr lang="en-GB" sz="1050" b="1" dirty="0">
              <a:solidFill>
                <a:srgbClr val="15AE4B"/>
              </a:solidFill>
              <a:latin typeface="Gill Sans MT" panose="020B0502020104020203" pitchFamily="34" charset="77"/>
              <a:cs typeface="Gill Sans" charset="0"/>
            </a:endParaRPr>
          </a:p>
          <a:p>
            <a:endParaRPr lang="en-GB" sz="1050" b="1" dirty="0">
              <a:solidFill>
                <a:srgbClr val="15AE4B"/>
              </a:solidFill>
              <a:latin typeface="Gill Sans MT" panose="020B0502020104020203" pitchFamily="34" charset="77"/>
              <a:cs typeface="Gill Sans" charset="0"/>
            </a:endParaRPr>
          </a:p>
          <a:p>
            <a:endParaRPr lang="en-GB" sz="1050" b="1" dirty="0">
              <a:solidFill>
                <a:srgbClr val="15AE4B"/>
              </a:solidFill>
              <a:latin typeface="Gill Sans MT" panose="020B0502020104020203" pitchFamily="34" charset="77"/>
              <a:cs typeface="Gill Sans" charset="0"/>
            </a:endParaRPr>
          </a:p>
          <a:p>
            <a:endParaRPr lang="en-GB" sz="1050" b="1" dirty="0">
              <a:solidFill>
                <a:srgbClr val="15AE4B"/>
              </a:solidFill>
              <a:latin typeface="Gill Sans MT" panose="020B0502020104020203" pitchFamily="34" charset="77"/>
              <a:cs typeface="Gill Sans" charset="0"/>
            </a:endParaRPr>
          </a:p>
          <a:p>
            <a:endParaRPr lang="en-GB" sz="1050" b="1" dirty="0">
              <a:solidFill>
                <a:srgbClr val="15AE4B"/>
              </a:solidFill>
              <a:latin typeface="Gill Sans MT" panose="020B0502020104020203" pitchFamily="34" charset="77"/>
              <a:cs typeface="Gill Sans" charset="0"/>
            </a:endParaRPr>
          </a:p>
          <a:p>
            <a:endParaRPr lang="en-GB" sz="1050" b="1" dirty="0">
              <a:solidFill>
                <a:srgbClr val="15AE4B"/>
              </a:solidFill>
              <a:latin typeface="Gill Sans MT" panose="020B0502020104020203" pitchFamily="34" charset="77"/>
              <a:cs typeface="Gill Sans" charset="0"/>
            </a:endParaRPr>
          </a:p>
          <a:p>
            <a:endParaRPr lang="en-GB" sz="1050" b="1" dirty="0">
              <a:solidFill>
                <a:srgbClr val="15AE4B"/>
              </a:solidFill>
              <a:latin typeface="Gill Sans MT" panose="020B0502020104020203" pitchFamily="34" charset="77"/>
              <a:cs typeface="Gill Sans" charset="0"/>
            </a:endParaRPr>
          </a:p>
          <a:p>
            <a:endParaRPr lang="en-GB" sz="1050" b="1" dirty="0">
              <a:solidFill>
                <a:srgbClr val="15AE4B"/>
              </a:solidFill>
              <a:latin typeface="Gill Sans MT" panose="020B0502020104020203" pitchFamily="34" charset="77"/>
              <a:cs typeface="Gill Sans" charset="0"/>
            </a:endParaRPr>
          </a:p>
          <a:p>
            <a:endParaRPr lang="en-GB" sz="1050" b="1" dirty="0">
              <a:solidFill>
                <a:srgbClr val="15AE4B"/>
              </a:solidFill>
              <a:latin typeface="Gill Sans MT" panose="020B0502020104020203" pitchFamily="34" charset="77"/>
              <a:cs typeface="Gill Sans" charset="0"/>
            </a:endParaRPr>
          </a:p>
          <a:p>
            <a:endParaRPr lang="en-GB" sz="1050" b="1" dirty="0">
              <a:solidFill>
                <a:srgbClr val="15AE4B"/>
              </a:solidFill>
              <a:latin typeface="Gill Sans MT" panose="020B0502020104020203" pitchFamily="34" charset="77"/>
              <a:cs typeface="Gill Sans" charset="0"/>
            </a:endParaRPr>
          </a:p>
          <a:p>
            <a:endParaRPr lang="en-GB" sz="1050" b="1" dirty="0">
              <a:solidFill>
                <a:srgbClr val="15AE4B"/>
              </a:solidFill>
              <a:latin typeface="Gill Sans MT" panose="020B0502020104020203" pitchFamily="34" charset="77"/>
              <a:cs typeface="Gill Sans" charset="0"/>
            </a:endParaRPr>
          </a:p>
          <a:p>
            <a:endParaRPr lang="en-GB" sz="1050" b="1" dirty="0">
              <a:solidFill>
                <a:srgbClr val="15AE4B"/>
              </a:solidFill>
              <a:latin typeface="Gill Sans MT" panose="020B0502020104020203" pitchFamily="34" charset="77"/>
              <a:cs typeface="Gill Sans" charset="0"/>
            </a:endParaRPr>
          </a:p>
          <a:p>
            <a:endParaRPr lang="en-GB" sz="1050" b="1" dirty="0">
              <a:solidFill>
                <a:srgbClr val="15AE4B"/>
              </a:solidFill>
              <a:latin typeface="Gill Sans MT" panose="020B0502020104020203" pitchFamily="34" charset="77"/>
              <a:cs typeface="Gill Sans" charset="0"/>
            </a:endParaRPr>
          </a:p>
          <a:p>
            <a:endParaRPr lang="en-GB" sz="1050" b="1" dirty="0">
              <a:solidFill>
                <a:srgbClr val="15AE4B"/>
              </a:solidFill>
              <a:latin typeface="Gill Sans MT" panose="020B0502020104020203" pitchFamily="34" charset="77"/>
              <a:cs typeface="Gill Sans" charset="0"/>
            </a:endParaRPr>
          </a:p>
          <a:p>
            <a:endParaRPr lang="en-GB" sz="1050" b="1" dirty="0">
              <a:solidFill>
                <a:srgbClr val="15AE4B"/>
              </a:solidFill>
              <a:latin typeface="Gill Sans MT" panose="020B0502020104020203" pitchFamily="34" charset="77"/>
              <a:cs typeface="Gill Sans" charset="0"/>
            </a:endParaRPr>
          </a:p>
          <a:p>
            <a:endParaRPr lang="en-GB" sz="1050" b="1" dirty="0">
              <a:solidFill>
                <a:srgbClr val="15AE4B"/>
              </a:solidFill>
              <a:latin typeface="Gill Sans MT" panose="020B0502020104020203" pitchFamily="34" charset="77"/>
              <a:cs typeface="Gill Sans" charset="0"/>
            </a:endParaRPr>
          </a:p>
          <a:p>
            <a:endParaRPr lang="en-GB" sz="1050" b="1" dirty="0">
              <a:solidFill>
                <a:srgbClr val="15AE4B"/>
              </a:solidFill>
              <a:latin typeface="Gill Sans MT" panose="020B0502020104020203" pitchFamily="34" charset="77"/>
              <a:cs typeface="Gill Sans" charset="0"/>
            </a:endParaRPr>
          </a:p>
          <a:p>
            <a:endParaRPr lang="en-GB" sz="1050" b="1" dirty="0">
              <a:solidFill>
                <a:srgbClr val="15AE4B"/>
              </a:solidFill>
              <a:latin typeface="Gill Sans MT" panose="020B0502020104020203" pitchFamily="34" charset="77"/>
              <a:cs typeface="Gill Sans" charset="0"/>
            </a:endParaRPr>
          </a:p>
          <a:p>
            <a:endParaRPr lang="en-GB" sz="1050" b="1" dirty="0">
              <a:solidFill>
                <a:srgbClr val="15AE4B"/>
              </a:solidFill>
              <a:latin typeface="Gill Sans MT" panose="020B0502020104020203" pitchFamily="34" charset="77"/>
              <a:cs typeface="Gill Sans" charset="0"/>
            </a:endParaRPr>
          </a:p>
          <a:p>
            <a:endParaRPr lang="en-GB" sz="1050" b="1" dirty="0">
              <a:solidFill>
                <a:srgbClr val="15AE4B"/>
              </a:solidFill>
              <a:latin typeface="Gill Sans MT" panose="020B0502020104020203" pitchFamily="34" charset="77"/>
              <a:cs typeface="Gill Sans" charset="0"/>
            </a:endParaRPr>
          </a:p>
          <a:p>
            <a:endParaRPr lang="en-GB" sz="1050" b="1" dirty="0">
              <a:solidFill>
                <a:srgbClr val="15AE4B"/>
              </a:solidFill>
              <a:latin typeface="Gill Sans MT" panose="020B0502020104020203" pitchFamily="34" charset="77"/>
              <a:cs typeface="Gill Sans" charset="0"/>
            </a:endParaRPr>
          </a:p>
          <a:p>
            <a:endParaRPr lang="en-GB" sz="1050" b="1" dirty="0">
              <a:solidFill>
                <a:srgbClr val="15AE4B"/>
              </a:solidFill>
              <a:latin typeface="Gill Sans MT" panose="020B0502020104020203" pitchFamily="34" charset="77"/>
              <a:cs typeface="Gill Sans" charset="0"/>
            </a:endParaRPr>
          </a:p>
          <a:p>
            <a:endParaRPr lang="en-GB" sz="1050" b="1" dirty="0">
              <a:solidFill>
                <a:srgbClr val="15AE4B"/>
              </a:solidFill>
              <a:latin typeface="Gill Sans MT" panose="020B0502020104020203" pitchFamily="34" charset="77"/>
              <a:cs typeface="Gill Sans" charset="0"/>
            </a:endParaRPr>
          </a:p>
          <a:p>
            <a:endParaRPr lang="en-GB" sz="1050" b="1" dirty="0">
              <a:solidFill>
                <a:srgbClr val="15AE4B"/>
              </a:solidFill>
              <a:latin typeface="Gill Sans MT" panose="020B0502020104020203" pitchFamily="34" charset="77"/>
              <a:cs typeface="Gill Sans" charset="0"/>
            </a:endParaRPr>
          </a:p>
          <a:p>
            <a:endParaRPr lang="en-GB" sz="1050" b="1" dirty="0">
              <a:solidFill>
                <a:srgbClr val="15AE4B"/>
              </a:solidFill>
              <a:latin typeface="Gill Sans MT" panose="020B0502020104020203" pitchFamily="34" charset="77"/>
              <a:cs typeface="Gill Sans" charset="0"/>
            </a:endParaRPr>
          </a:p>
          <a:p>
            <a:endParaRPr lang="en-GB" sz="1050" b="1" dirty="0">
              <a:solidFill>
                <a:srgbClr val="15AE4B"/>
              </a:solidFill>
              <a:latin typeface="Gill Sans MT" panose="020B0502020104020203" pitchFamily="34" charset="77"/>
              <a:cs typeface="Gill Sans" charset="0"/>
            </a:endParaRPr>
          </a:p>
          <a:p>
            <a:endParaRPr lang="en-GB" sz="1050" b="1" dirty="0">
              <a:solidFill>
                <a:srgbClr val="15AE4B"/>
              </a:solidFill>
              <a:latin typeface="Gill Sans MT" panose="020B0502020104020203" pitchFamily="34" charset="77"/>
              <a:cs typeface="Gill Sans" charset="0"/>
            </a:endParaRPr>
          </a:p>
          <a:p>
            <a:endParaRPr lang="en-GB" sz="1050" b="1" dirty="0">
              <a:solidFill>
                <a:srgbClr val="15AE4B"/>
              </a:solidFill>
              <a:latin typeface="Gill Sans MT" panose="020B0502020104020203" pitchFamily="34" charset="77"/>
              <a:cs typeface="Gill Sans" charset="0"/>
            </a:endParaRPr>
          </a:p>
          <a:p>
            <a:endParaRPr lang="en-US" sz="1050" b="1" dirty="0">
              <a:solidFill>
                <a:srgbClr val="15AE4B"/>
              </a:solidFill>
              <a:latin typeface="Gill Sans MT" panose="020B0502020104020203" pitchFamily="34" charset="77"/>
              <a:ea typeface="Gill Sans" charset="0"/>
              <a:cs typeface="Gill Sans" charset="0"/>
            </a:endParaRPr>
          </a:p>
          <a:p>
            <a:endParaRPr lang="en-US" sz="1050" b="1" dirty="0">
              <a:solidFill>
                <a:srgbClr val="15AE4B"/>
              </a:solidFill>
              <a:latin typeface="Gill Sans MT" panose="020B0502020104020203" pitchFamily="34" charset="77"/>
              <a:ea typeface="Gill Sans" charset="0"/>
              <a:cs typeface="Gill Sans" charset="0"/>
            </a:endParaRPr>
          </a:p>
          <a:p>
            <a:endParaRPr lang="en-US" sz="1050" b="1" dirty="0">
              <a:solidFill>
                <a:srgbClr val="15AE4B"/>
              </a:solidFill>
              <a:latin typeface="Gill Sans MT" panose="020B0502020104020203" pitchFamily="34" charset="77"/>
              <a:ea typeface="Gill Sans" charset="0"/>
              <a:cs typeface="Gill Sans" charset="0"/>
            </a:endParaRPr>
          </a:p>
          <a:p>
            <a:endParaRPr lang="en-US" sz="1050" b="1" dirty="0">
              <a:solidFill>
                <a:srgbClr val="15AE4B"/>
              </a:solidFill>
              <a:latin typeface="Gill Sans MT" panose="020B0502020104020203" pitchFamily="34" charset="77"/>
              <a:ea typeface="Gill Sans" charset="0"/>
              <a:cs typeface="Gill Sans" charset="0"/>
            </a:endParaRPr>
          </a:p>
          <a:p>
            <a:endParaRPr lang="en-US" sz="1050" b="1" dirty="0">
              <a:solidFill>
                <a:srgbClr val="15AE4B"/>
              </a:solidFill>
              <a:latin typeface="Gill Sans MT" panose="020B0502020104020203" pitchFamily="34" charset="77"/>
              <a:ea typeface="Gill Sans" charset="0"/>
              <a:cs typeface="Gill Sans" charset="0"/>
            </a:endParaRPr>
          </a:p>
          <a:p>
            <a:endParaRPr lang="en-GB" sz="1050" kern="0" dirty="0">
              <a:solidFill>
                <a:srgbClr val="000000"/>
              </a:solidFill>
              <a:effectLst/>
              <a:latin typeface="Gill Sans MT" panose="020B0502020104020203" pitchFamily="34" charset="77"/>
              <a:ea typeface="Times New Roman" panose="02020603050405020304" pitchFamily="18" charset="0"/>
              <a:cs typeface="Times New Roman" panose="02020603050405020304" pitchFamily="18" charset="0"/>
            </a:endParaRPr>
          </a:p>
          <a:p>
            <a:endParaRPr lang="en-GB" sz="1050" kern="0" dirty="0">
              <a:solidFill>
                <a:srgbClr val="000000"/>
              </a:solidFill>
              <a:latin typeface="Gill Sans MT" panose="020B0502020104020203" pitchFamily="34" charset="77"/>
              <a:ea typeface="Times New Roman" panose="02020603050405020304" pitchFamily="18" charset="0"/>
              <a:cs typeface="Times New Roman" panose="02020603050405020304" pitchFamily="18" charset="0"/>
            </a:endParaRPr>
          </a:p>
          <a:p>
            <a:endParaRPr lang="en-GB" sz="1050" kern="0" dirty="0">
              <a:solidFill>
                <a:srgbClr val="000000"/>
              </a:solidFill>
              <a:effectLst/>
              <a:latin typeface="Gill Sans MT" panose="020B0502020104020203" pitchFamily="34" charset="77"/>
              <a:ea typeface="Times New Roman" panose="02020603050405020304" pitchFamily="18" charset="0"/>
              <a:cs typeface="Times New Roman" panose="02020603050405020304" pitchFamily="18" charset="0"/>
            </a:endParaRPr>
          </a:p>
          <a:p>
            <a:endParaRPr lang="en-GB" sz="1050" kern="0" dirty="0">
              <a:solidFill>
                <a:srgbClr val="000000"/>
              </a:solidFill>
              <a:effectLst/>
              <a:latin typeface="Gill Sans MT" panose="020B0502020104020203" pitchFamily="34" charset="77"/>
              <a:ea typeface="Times New Roman" panose="02020603050405020304" pitchFamily="18" charset="0"/>
              <a:cs typeface="Times New Roman" panose="02020603050405020304" pitchFamily="18" charset="0"/>
            </a:endParaRPr>
          </a:p>
          <a:p>
            <a:endParaRPr lang="en-GB" sz="1050" kern="0" dirty="0">
              <a:solidFill>
                <a:srgbClr val="000000"/>
              </a:solidFill>
              <a:latin typeface="Gill Sans MT" panose="020B0502020104020203" pitchFamily="34" charset="77"/>
              <a:ea typeface="Times New Roman" panose="02020603050405020304" pitchFamily="18" charset="0"/>
              <a:cs typeface="Times New Roman" panose="02020603050405020304" pitchFamily="18" charset="0"/>
            </a:endParaRPr>
          </a:p>
          <a:p>
            <a:endParaRPr lang="en-GB" sz="1050" kern="0" dirty="0">
              <a:solidFill>
                <a:srgbClr val="000000"/>
              </a:solidFill>
              <a:effectLst/>
              <a:latin typeface="Gill Sans MT" panose="020B0502020104020203" pitchFamily="34" charset="77"/>
              <a:ea typeface="Times New Roman" panose="02020603050405020304" pitchFamily="18" charset="0"/>
              <a:cs typeface="Times New Roman" panose="02020603050405020304" pitchFamily="18" charset="0"/>
            </a:endParaRPr>
          </a:p>
          <a:p>
            <a:endParaRPr lang="en-GB" sz="1050" kern="0" dirty="0">
              <a:solidFill>
                <a:srgbClr val="000000"/>
              </a:solidFill>
              <a:effectLst/>
              <a:latin typeface="Gill Sans MT" panose="020B0502020104020203" pitchFamily="34" charset="77"/>
              <a:ea typeface="Times New Roman" panose="02020603050405020304" pitchFamily="18" charset="0"/>
              <a:cs typeface="Times New Roman" panose="02020603050405020304" pitchFamily="18" charset="0"/>
            </a:endParaRPr>
          </a:p>
          <a:p>
            <a:endParaRPr lang="en-GB" sz="1050" kern="0" dirty="0">
              <a:solidFill>
                <a:srgbClr val="000000"/>
              </a:solidFill>
              <a:latin typeface="Gill Sans MT" panose="020B0502020104020203" pitchFamily="34" charset="77"/>
              <a:ea typeface="Times New Roman" panose="02020603050405020304" pitchFamily="18" charset="0"/>
              <a:cs typeface="Times New Roman" panose="02020603050405020304" pitchFamily="18" charset="0"/>
            </a:endParaRPr>
          </a:p>
          <a:p>
            <a:endParaRPr lang="en-GB" sz="1050" kern="0" dirty="0">
              <a:solidFill>
                <a:srgbClr val="000000"/>
              </a:solidFill>
              <a:effectLst/>
              <a:latin typeface="Gill Sans MT" panose="020B0502020104020203" pitchFamily="34" charset="77"/>
              <a:ea typeface="Times New Roman" panose="02020603050405020304" pitchFamily="18" charset="0"/>
              <a:cs typeface="Times New Roman" panose="02020603050405020304" pitchFamily="18" charset="0"/>
            </a:endParaRPr>
          </a:p>
          <a:p>
            <a:r>
              <a:rPr lang="en-GB" sz="1050" kern="0" dirty="0">
                <a:solidFill>
                  <a:srgbClr val="000000"/>
                </a:solidFill>
                <a:effectLst/>
                <a:latin typeface="Gill Sans MT" panose="020B0502020104020203" pitchFamily="34" charset="77"/>
                <a:ea typeface="Times New Roman" panose="02020603050405020304" pitchFamily="18" charset="0"/>
                <a:cs typeface="Times New Roman" panose="02020603050405020304" pitchFamily="18" charset="0"/>
              </a:rPr>
              <a:t>opportunity for children with additional needs to self regulate and The new sensory rooms in each school provide an opportunity for children with additional needs to self regulate</a:t>
            </a:r>
            <a:r>
              <a:rPr lang="en-GB" sz="1050" dirty="0">
                <a:effectLst/>
                <a:latin typeface="Gill Sans MT" panose="020B0502020104020203" pitchFamily="34" charset="77"/>
              </a:rPr>
              <a:t> and </a:t>
            </a:r>
            <a:r>
              <a:rPr lang="en-GB" sz="1050" kern="0" dirty="0">
                <a:solidFill>
                  <a:srgbClr val="000000"/>
                </a:solidFill>
                <a:effectLst/>
                <a:latin typeface="Gill Sans MT" panose="020B0502020104020203" pitchFamily="34" charset="77"/>
                <a:ea typeface="Times New Roman" panose="02020603050405020304" pitchFamily="18" charset="0"/>
                <a:cs typeface="Times New Roman" panose="02020603050405020304" pitchFamily="18" charset="0"/>
              </a:rPr>
              <a:t>be ready to learn. We were delighted that the Junior </a:t>
            </a:r>
            <a:r>
              <a:rPr lang="en-GB" sz="1050" kern="0" dirty="0">
                <a:solidFill>
                  <a:srgbClr val="000000"/>
                </a:solidFill>
                <a:latin typeface="Gill Sans MT" panose="020B0502020104020203" pitchFamily="34" charset="77"/>
                <a:ea typeface="Times New Roman" panose="02020603050405020304" pitchFamily="18" charset="0"/>
                <a:cs typeface="Times New Roman" panose="02020603050405020304" pitchFamily="18" charset="0"/>
              </a:rPr>
              <a:t>S</a:t>
            </a:r>
            <a:r>
              <a:rPr lang="en-GB" sz="1050" kern="0" dirty="0">
                <a:solidFill>
                  <a:srgbClr val="000000"/>
                </a:solidFill>
                <a:effectLst/>
                <a:latin typeface="Gill Sans MT" panose="020B0502020104020203" pitchFamily="34" charset="77"/>
                <a:ea typeface="Times New Roman" panose="02020603050405020304" pitchFamily="18" charset="0"/>
                <a:cs typeface="Times New Roman" panose="02020603050405020304" pitchFamily="18" charset="0"/>
              </a:rPr>
              <a:t>chool’s safeguarding arrangements were judged by Ofsted to be effective, and the PSHE curriculum was judged as outstanding.</a:t>
            </a:r>
            <a:endParaRPr lang="en-GB" sz="1050" kern="100" dirty="0">
              <a:effectLst/>
              <a:latin typeface="Gill Sans MT" panose="020B0502020104020203" pitchFamily="34" charset="77"/>
              <a:ea typeface="Calibri" panose="020F0502020204030204" pitchFamily="34" charset="0"/>
              <a:cs typeface="Times New Roman" panose="02020603050405020304" pitchFamily="18" charset="0"/>
            </a:endParaRPr>
          </a:p>
          <a:p>
            <a:r>
              <a:rPr lang="en-US" sz="1050" b="1" dirty="0">
                <a:solidFill>
                  <a:srgbClr val="15AE4B"/>
                </a:solidFill>
                <a:latin typeface="Gill Sans MT" panose="020B0502020104020203" pitchFamily="34" charset="77"/>
                <a:ea typeface="Gill Sans" charset="0"/>
                <a:cs typeface="Gill Sans" charset="0"/>
              </a:rPr>
              <a:t>Premises &amp; Health and Safety</a:t>
            </a:r>
            <a:endParaRPr lang="en-US" sz="1050" dirty="0">
              <a:latin typeface="Gill Sans MT" panose="020B0502020104020203" pitchFamily="34" charset="77"/>
              <a:ea typeface="Gill Sans" charset="0"/>
              <a:cs typeface="Gill Sans" charset="0"/>
            </a:endParaRPr>
          </a:p>
          <a:p>
            <a:r>
              <a:rPr lang="en-GB" sz="1050" kern="0" dirty="0">
                <a:solidFill>
                  <a:srgbClr val="000000"/>
                </a:solidFill>
                <a:effectLst/>
                <a:latin typeface="Gill Sans MT" panose="020B0502020104020203" pitchFamily="34" charset="77"/>
                <a:ea typeface="Times New Roman" panose="02020603050405020304" pitchFamily="18" charset="0"/>
                <a:cs typeface="Times New Roman" panose="02020603050405020304" pitchFamily="18" charset="0"/>
              </a:rPr>
              <a:t>The start of the year saw the opening of the new Year 2 block after a long and complicated build process. </a:t>
            </a:r>
            <a:r>
              <a:rPr lang="en-GB" sz="1050" kern="0" dirty="0">
                <a:solidFill>
                  <a:srgbClr val="000000"/>
                </a:solidFill>
                <a:latin typeface="Gill Sans MT" panose="020B0502020104020203" pitchFamily="34" charset="77"/>
                <a:ea typeface="Times New Roman" panose="02020603050405020304" pitchFamily="18" charset="0"/>
                <a:cs typeface="Times New Roman" panose="02020603050405020304" pitchFamily="18" charset="0"/>
              </a:rPr>
              <a:t>W</a:t>
            </a:r>
            <a:r>
              <a:rPr lang="en-GB" sz="1050" kern="0" dirty="0">
                <a:solidFill>
                  <a:srgbClr val="000000"/>
                </a:solidFill>
                <a:effectLst/>
                <a:latin typeface="Gill Sans MT" panose="020B0502020104020203" pitchFamily="34" charset="77"/>
                <a:ea typeface="Times New Roman" panose="02020603050405020304" pitchFamily="18" charset="0"/>
                <a:cs typeface="Times New Roman" panose="02020603050405020304" pitchFamily="18" charset="0"/>
              </a:rPr>
              <a:t>e also benefited from the whole of the lower Infant playground being enlarged and resurfaced. </a:t>
            </a:r>
            <a:r>
              <a:rPr lang="en-GB" sz="1050" kern="0" dirty="0">
                <a:solidFill>
                  <a:srgbClr val="000000"/>
                </a:solidFill>
                <a:latin typeface="Gill Sans MT" panose="020B0502020104020203" pitchFamily="34" charset="77"/>
                <a:ea typeface="Times New Roman" panose="02020603050405020304" pitchFamily="18" charset="0"/>
                <a:cs typeface="Times New Roman" panose="02020603050405020304" pitchFamily="18" charset="0"/>
              </a:rPr>
              <a:t>A</a:t>
            </a:r>
          </a:p>
          <a:p>
            <a:r>
              <a:rPr lang="en-GB" sz="1050" kern="0" dirty="0">
                <a:solidFill>
                  <a:srgbClr val="000000"/>
                </a:solidFill>
                <a:effectLst/>
                <a:latin typeface="Gill Sans MT" panose="020B0502020104020203" pitchFamily="34" charset="77"/>
                <a:ea typeface="Times New Roman" panose="02020603050405020304" pitchFamily="18" charset="0"/>
                <a:cs typeface="Times New Roman" panose="02020603050405020304" pitchFamily="18" charset="0"/>
              </a:rPr>
              <a:t>local grant has funded the replacement of all lighting in the school with LED lighting and one of our boilers with an air source heat pump. These projects will save money on our energy bills as well as reducing our carbon emissions by over 40 tonnes per year. Finally, we have bought and installed two PODs in the Junior School which provide a quiet, private setting for various meetings and one-to-one interventions. They are a welcome addition to the school. We would like to thank our caretaker, James Flanagan, for his tireless work throughout the year.</a:t>
            </a:r>
            <a:endParaRPr lang="en-GB" sz="1050" b="1" kern="0" dirty="0">
              <a:solidFill>
                <a:srgbClr val="000000"/>
              </a:solidFill>
              <a:latin typeface="Gill Sans MT" panose="020B0502020104020203" pitchFamily="34" charset="77"/>
              <a:cs typeface="Times New Roman" panose="02020603050405020304" pitchFamily="18" charset="0"/>
            </a:endParaRPr>
          </a:p>
          <a:p>
            <a:r>
              <a:rPr lang="en-GB" sz="1050" b="1" dirty="0">
                <a:solidFill>
                  <a:srgbClr val="15AE4B"/>
                </a:solidFill>
                <a:latin typeface="Gill Sans MT" panose="020B0502020104020203" pitchFamily="34" charset="77"/>
                <a:cs typeface="Gill Sans" charset="0"/>
              </a:rPr>
              <a:t>Strategy </a:t>
            </a:r>
            <a:endParaRPr lang="en-US" sz="1050" b="1" dirty="0">
              <a:solidFill>
                <a:srgbClr val="15AE4B"/>
              </a:solidFill>
              <a:latin typeface="Gill Sans MT" panose="020B0502020104020203" pitchFamily="34" charset="77"/>
              <a:cs typeface="Gill Sans" charset="0"/>
            </a:endParaRPr>
          </a:p>
          <a:p>
            <a:r>
              <a:rPr lang="en-US" sz="1050" dirty="0">
                <a:latin typeface="Gill Sans MT" panose="020B0502020104020203" pitchFamily="34" charset="77"/>
                <a:ea typeface="Gill Sans" charset="0"/>
                <a:cs typeface="Gill Sans" charset="0"/>
              </a:rPr>
              <a:t>This committee is made up of the committee chairs and both Headteachers. We reviewed the </a:t>
            </a:r>
          </a:p>
          <a:p>
            <a:r>
              <a:rPr lang="en-US" sz="1050" dirty="0">
                <a:latin typeface="Gill Sans MT" panose="020B0502020104020203" pitchFamily="34" charset="77"/>
                <a:ea typeface="Gill Sans" charset="0"/>
                <a:cs typeface="Gill Sans" charset="0"/>
              </a:rPr>
              <a:t>school development plans to focus on priority areas, assessed and monitored risks, discussed succession planning, and reviewed </a:t>
            </a:r>
          </a:p>
          <a:p>
            <a:r>
              <a:rPr lang="en-US" sz="1050" dirty="0">
                <a:latin typeface="Gill Sans MT" panose="020B0502020104020203" pitchFamily="34" charset="77"/>
                <a:ea typeface="Gill Sans" charset="0"/>
                <a:cs typeface="Gill Sans" charset="0"/>
              </a:rPr>
              <a:t>our self evaluation audit and training needs. We further embedded the Governor Hub platform to improve communication and reduce workload. We held training and discussions on our overall SEND provision, curriculum, Ofsted visit protocols, equality and sustainability.</a:t>
            </a:r>
          </a:p>
          <a:p>
            <a:endParaRPr lang="en-US" sz="1050" dirty="0">
              <a:latin typeface="Gill Sans MT" panose="020B0502020104020203" pitchFamily="34" charset="77"/>
              <a:ea typeface="Gill Sans" charset="0"/>
              <a:cs typeface="Gill Sans" charset="0"/>
            </a:endParaRPr>
          </a:p>
          <a:p>
            <a:endParaRPr lang="en-US" sz="1050" dirty="0">
              <a:latin typeface="Gill Sans MT" panose="020B0502020104020203" pitchFamily="34" charset="77"/>
              <a:ea typeface="Gill Sans" charset="0"/>
              <a:cs typeface="Gill Sans" charset="0"/>
            </a:endParaRPr>
          </a:p>
          <a:p>
            <a:endParaRPr lang="en-US" sz="1050" dirty="0">
              <a:latin typeface="Gill Sans MT" panose="020B0502020104020203" pitchFamily="34" charset="77"/>
              <a:ea typeface="Gill Sans" charset="0"/>
              <a:cs typeface="Gill Sans" charset="0"/>
            </a:endParaRPr>
          </a:p>
          <a:p>
            <a:endParaRPr lang="en-US" sz="1050" dirty="0">
              <a:latin typeface="Gill Sans MT" panose="020B0502020104020203" pitchFamily="34" charset="77"/>
              <a:ea typeface="Gill Sans" charset="0"/>
              <a:cs typeface="Gill Sans" charset="0"/>
            </a:endParaRPr>
          </a:p>
          <a:p>
            <a:endParaRPr lang="en-US" sz="1050" dirty="0">
              <a:latin typeface="Gill Sans MT" panose="020B0502020104020203" pitchFamily="34" charset="77"/>
              <a:ea typeface="Gill Sans" charset="0"/>
              <a:cs typeface="Gill Sans" charset="0"/>
            </a:endParaRPr>
          </a:p>
          <a:p>
            <a:endParaRPr lang="en-US" sz="1050" dirty="0">
              <a:latin typeface="Gill Sans MT" panose="020B0502020104020203" pitchFamily="34" charset="77"/>
              <a:ea typeface="Gill Sans" charset="0"/>
              <a:cs typeface="Gill Sans" charset="0"/>
            </a:endParaRPr>
          </a:p>
          <a:p>
            <a:endParaRPr lang="en-US" sz="1050" dirty="0">
              <a:latin typeface="Gill Sans MT" panose="020B0502020104020203" pitchFamily="34" charset="77"/>
              <a:ea typeface="Gill Sans" charset="0"/>
              <a:cs typeface="Gill Sans" charset="0"/>
            </a:endParaRPr>
          </a:p>
          <a:p>
            <a:endParaRPr lang="en-US" sz="1050" dirty="0">
              <a:latin typeface="Gill Sans MT" panose="020B0502020104020203" pitchFamily="34" charset="77"/>
              <a:ea typeface="Gill Sans" charset="0"/>
              <a:cs typeface="Gill Sans" charset="0"/>
            </a:endParaRPr>
          </a:p>
          <a:p>
            <a:endParaRPr lang="en-US" sz="1050" dirty="0">
              <a:latin typeface="Gill Sans MT" panose="020B0502020104020203" pitchFamily="34" charset="77"/>
              <a:ea typeface="Gill Sans" charset="0"/>
              <a:cs typeface="Gill Sans" charset="0"/>
            </a:endParaRPr>
          </a:p>
          <a:p>
            <a:endParaRPr lang="en-US" sz="1050" dirty="0">
              <a:latin typeface="Gill Sans MT" panose="020B0502020104020203" pitchFamily="34" charset="77"/>
              <a:ea typeface="Gill Sans" charset="0"/>
              <a:cs typeface="Gill Sans" charset="0"/>
            </a:endParaRPr>
          </a:p>
          <a:p>
            <a:endParaRPr lang="en-GB" sz="1050" b="1" dirty="0">
              <a:solidFill>
                <a:srgbClr val="15AE4B"/>
              </a:solidFill>
              <a:latin typeface="Gill Sans MT" panose="020B0502020104020203" pitchFamily="34" charset="77"/>
              <a:ea typeface="Gill Sans" charset="0"/>
              <a:cs typeface="Gill Sans" charset="0"/>
            </a:endParaRPr>
          </a:p>
          <a:p>
            <a:endParaRPr lang="en-US" sz="1050" b="1" dirty="0">
              <a:solidFill>
                <a:srgbClr val="15AE4B"/>
              </a:solidFill>
              <a:latin typeface="Gill Sans MT" panose="020B0502020104020203" pitchFamily="34" charset="77"/>
              <a:ea typeface="Gill Sans" charset="0"/>
              <a:cs typeface="Gill Sans" charset="0"/>
            </a:endParaRPr>
          </a:p>
        </p:txBody>
      </p:sp>
      <p:sp>
        <p:nvSpPr>
          <p:cNvPr id="2" name="Rectangle 1"/>
          <p:cNvSpPr/>
          <p:nvPr/>
        </p:nvSpPr>
        <p:spPr>
          <a:xfrm>
            <a:off x="-9127" y="608720"/>
            <a:ext cx="6682771" cy="276999"/>
          </a:xfrm>
          <a:prstGeom prst="rect">
            <a:avLst/>
          </a:prstGeom>
        </p:spPr>
        <p:txBody>
          <a:bodyPr wrap="square">
            <a:spAutoFit/>
          </a:bodyPr>
          <a:lstStyle/>
          <a:p>
            <a:pPr algn="ctr">
              <a:tabLst>
                <a:tab pos="2865755" algn="ctr"/>
                <a:tab pos="5731510" algn="r"/>
              </a:tabLst>
            </a:pPr>
            <a:r>
              <a:rPr lang="en-GB" sz="1200" i="1" dirty="0"/>
              <a:t>Creating opportunities, supporting </a:t>
            </a:r>
            <a:r>
              <a:rPr lang="en-GB" sz="1100" i="1" dirty="0"/>
              <a:t>aspiration</a:t>
            </a:r>
            <a:r>
              <a:rPr lang="en-GB" sz="1200" i="1" dirty="0"/>
              <a:t>, striving for excellence</a:t>
            </a:r>
            <a:endParaRPr lang="en-US" sz="1200" dirty="0"/>
          </a:p>
        </p:txBody>
      </p:sp>
      <p:pic>
        <p:nvPicPr>
          <p:cNvPr id="12" name="Picture 11" descr="Brookland logo"/>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75229" y="232436"/>
            <a:ext cx="650682" cy="620188"/>
          </a:xfrm>
          <a:prstGeom prst="rect">
            <a:avLst/>
          </a:prstGeom>
          <a:noFill/>
          <a:ln>
            <a:noFill/>
          </a:ln>
        </p:spPr>
      </p:pic>
      <p:sp>
        <p:nvSpPr>
          <p:cNvPr id="13" name="Rectangle 12"/>
          <p:cNvSpPr/>
          <p:nvPr/>
        </p:nvSpPr>
        <p:spPr>
          <a:xfrm>
            <a:off x="29496" y="19664"/>
            <a:ext cx="6803999" cy="9864000"/>
          </a:xfrm>
          <a:prstGeom prst="rect">
            <a:avLst/>
          </a:prstGeom>
          <a:noFill/>
          <a:ln w="34925">
            <a:solidFill>
              <a:srgbClr val="15AE4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t>
            </a:r>
          </a:p>
        </p:txBody>
      </p:sp>
    </p:spTree>
    <p:extLst>
      <p:ext uri="{BB962C8B-B14F-4D97-AF65-F5344CB8AC3E}">
        <p14:creationId xmlns:p14="http://schemas.microsoft.com/office/powerpoint/2010/main" val="70070899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51226</TotalTime>
  <Words>965</Words>
  <Application>Microsoft Macintosh PowerPoint</Application>
  <PresentationFormat>A4 Paper (210x297 mm)</PresentationFormat>
  <Paragraphs>178</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Century Gothic</vt:lpstr>
      <vt:lpstr>Gill Sans</vt:lpstr>
      <vt:lpstr>Gill Sans MT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Fearn</dc:creator>
  <cp:lastModifiedBy>Laura Pincus</cp:lastModifiedBy>
  <cp:revision>220</cp:revision>
  <cp:lastPrinted>2022-07-16T23:52:28Z</cp:lastPrinted>
  <dcterms:created xsi:type="dcterms:W3CDTF">2018-01-11T14:43:02Z</dcterms:created>
  <dcterms:modified xsi:type="dcterms:W3CDTF">2023-08-14T09:37:03Z</dcterms:modified>
</cp:coreProperties>
</file>