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</p:sldMasterIdLst>
  <p:notesMasterIdLst>
    <p:notesMasterId r:id="rId27"/>
  </p:notesMasterIdLst>
  <p:handoutMasterIdLst>
    <p:handoutMasterId r:id="rId28"/>
  </p:handoutMasterIdLst>
  <p:sldIdLst>
    <p:sldId id="268" r:id="rId5"/>
    <p:sldId id="261" r:id="rId6"/>
    <p:sldId id="272" r:id="rId7"/>
    <p:sldId id="273" r:id="rId8"/>
    <p:sldId id="269" r:id="rId9"/>
    <p:sldId id="270" r:id="rId10"/>
    <p:sldId id="271" r:id="rId11"/>
    <p:sldId id="274" r:id="rId12"/>
    <p:sldId id="275" r:id="rId13"/>
    <p:sldId id="276" r:id="rId14"/>
    <p:sldId id="277" r:id="rId15"/>
    <p:sldId id="278" r:id="rId16"/>
    <p:sldId id="281" r:id="rId17"/>
    <p:sldId id="279" r:id="rId18"/>
    <p:sldId id="282" r:id="rId19"/>
    <p:sldId id="285" r:id="rId20"/>
    <p:sldId id="284" r:id="rId21"/>
    <p:sldId id="283" r:id="rId22"/>
    <p:sldId id="287" r:id="rId23"/>
    <p:sldId id="286" r:id="rId24"/>
    <p:sldId id="288" r:id="rId25"/>
    <p:sldId id="26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29404-C28E-9D4F-C707-3693132E8C14}" v="26" dt="2020-06-30T12:49:06.283"/>
    <p1510:client id="{58D3C2BD-0EA6-0B08-FC0B-53450EC81232}" v="48" dt="2020-07-01T15:06:29.591"/>
    <p1510:client id="{A3432400-5022-E2B2-54FB-9066717F0575}" v="3472" dt="2020-07-01T20:01:14.464"/>
    <p1510:client id="{A8AFB6DE-7582-3483-3612-84D6E730D64A}" v="2242" dt="2020-07-01T13:26:24.267"/>
    <p1510:client id="{BD3ECD70-7EA8-B212-4218-B1409AB4E993}" v="52" dt="2020-07-01T20:14:27.198"/>
    <p1510:client id="{C3649CFC-B23B-2FF0-8589-6CC245C966F6}" v="605" dt="2020-06-30T12:40:56.451"/>
    <p1510:client id="{E2A24B56-938B-7553-17DB-1D20CF2CDC37}" v="1005" dt="2020-07-01T14:39:01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885C-64C6-4202-8B65-38170DBD673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A4D1-BF1D-4260-B442-EBD7859E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10947 9778 16383 0 0,'40'0'0'0'0,"40"-40"0"0"0,40 0 0 0 0,-40 40 0 0 0,0-40 0 0 0,-1 40 0 0 0,-39 0 0 0 0,-40 40 0 0 0,0 0 0 0 0,0 40 0 0 0,0 39 0 0 0,0-39 0 0 0,-40 40 0 0 0,0-120 0 0 0,1 80 0 0 0,-41-80 0 0 0,40 0 0 0 0,-40 40 0 0 0,40-40 0 0 0,0 0 0 0 0,120 0 0 0 0,0 0 0 0 0,40 0 0 0 0,-81 0 0 0 0,41 0 0 0 0,-40 40 0 0 0,0-40 0 0 0,-40 40 0 0 0,40 0 0 0 0,-40 0 0 0 0,0 0 0 0 0,0-1 0 0 0,0 1 0 0 0,0 40 0 0 0,-80-80 0 0 0,40 40 0 0 0,0-40 0 0 0,-39 0 0 0 0,-1 0 0 0 0,40 0 0 0 0,0 0 0 0 0,0 0 0 0 0,40 0-16383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9778 9790 16383 0 0,'-40'0'0'0'0,"0"0"0"0"0,1 0 0 0 0,-41 80 0 0 0,0-40 0 0 0,80 0 0 0 0,0 0 0 0 0,-40-40 0 0 0,40 40 0 0 0,0 0 0 0 0,0 0 0 0 0,0 0 0 0 0,0-1 0 0 0,40-39 0 0 0,0 40 0 0 0,0-40 0 0 0,0 40 0 0 0,39-40 0 0 0,-39 0 0 0 0,0 40 0 0 0,0-40 0 0 0,0 40 0 0 0,-40 0 0 0 0,0 0 0 0 0,0 0 0 0 0,0 0 0 0 0,0 0 0 0 0,0 0 0 0 0,0 0 0 0 0,0 0 0 0 0,-40-40 0 0 0,0 0 0 0 0,0 0 0 0 0,-39 0 0 0 0,39 0 0 0 0,0-40 0 0 0,0 40 0 0 0,40-40 0 0 0,0 0 0 0 0,0 0 0 0 0,0 0 0 0 0,0-40 0 0 0,0 40 0 0 0,0 0 0 0 0,40 40 0 0 0,0-40 0 0 0,0 0 0 0 0,-1 40 0 0 0,1-40 0 0 0,-40 1 0 0 0,40 39 0 0 0,-40-40 0 0 0,0 0 0 0 0,0 0 0 0 0,0 0 0 0 0,0-80 0 0 0,0 80 0 0 0,0 0 0 0 0,0 40-16383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15147 7607 16383 0 0,'0'0'-16383'0'0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9426 3275 16383 0 0,'0'0'-16383'0'0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10649 12403 16383 0 0,'0'0'-16383'0'0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34:29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15147 7607 16383 0 0,'0'0'-16383'0'0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34:29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9426 3275 16383 0 0,'0'0'-16383'0'0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34:29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10649 12403 16383 0 0,'0'0'-16383'0'0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34:29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15147 7607 16383 0 0,'0'0'-16383'0'0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34:29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9426 3275 16383 0 0,'0'0'-16383'0'0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34:29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10649 12403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12081 9724 16383 0 0,'-120'0'0'0'0,"0"0"0"0"0,40 0 0 0 0,1 0 0 0 0,39 0 0 0 0,40 40 0 0 0,0 0 0 0 0,0 40 0 0 0,0-40 0 0 0,0 40 0 0 0,0-41 0 0 0,0 1 0 0 0,40 0 0 0 0,0-40 0 0 0,-1 0 0 0 0,41 0 0 0 0,0 0 0 0 0,0 0 0 0 0,-40 0 0 0 0,0 0 0 0 0,0 0 0 0 0,0 0 0 0 0,-40 40 0 0 0,40-40 0 0 0,-40 40 0 0 0,40-40 0 0 0,-40 40 0 0 0,0 0 0 0 0,0 0 0 0 0,0 0 0 0 0,0 0 0 0 0,-40 0 0 0 0,0-40 0 0 0,0 40 0 0 0,0-40 0 0 0,0 0 0 0 0,40 0-16383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20:01:23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13891 10286 16383 0 0,'0'40'0'0'0,"79"0"0"0"0,1 0 0 0 0,-40 0 0 0 0,40 40 0 0 0,-40-40 0 0 0,0 0 0 0 0,0 0 0 0 0,0 40 0 0 0,0-41 0 0 0,-40 1 0 0 0,40-40 0 0 0,0 40 0 0 0,0 0 0 0 0,0 0 0 0 0,0-40 0 0 0,-1 80 0 0 0,41-40 0 0 0,-40 0 0 0 0,0-40 0 0 0,-40 40 0 0 0,80-40 0 0 0,-80 80 0 0 0,40-80 0 0 0,0 40 0 0 0,0 0 0 0 0,0 0 0 0 0,0 39 0 0 0,0-39 0 0 0,0 40 0 0 0,-40-80-16383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20:01:23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14966 10418 16383 0 0,'-40'0'0'0'0,"1"40"0"0"0,-1 0 0 0 0,40 0 0 0 0,-40 40 0 0 0,-40 40 0 0 0,80-40 0 0 0,-80-40 0 0 0,80 40 0 0 0,-40-80 0 0 0,0 40 0 0 0,40 0 0 0 0,-40-1 0 0 0,40 41 0 0 0,-40-80 0 0 0,0 40 0 0 0,40 0 0 0 0,-40 40 0 0 0,0 0 0 0 0,40 0 0 0 0,-40 0 0 0 0,40-40 0 0 0,-39-40 0 0 0,39 0-16383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22060 9922 16383 0 0,'40'0'0'0'0,"39"0"0"0"0,1 0 0 0 0,80 0 0 0 0,-40 0 0 0 0,-40 0 0 0 0,-40 0 0 0 0,0 0 0 0 0,0 0 0 0 0,0 0 0 0 0,-40 80 0 0 0,0-40 0 0 0,0 40 0 0 0,0 0 0 0 0,-40-40 0 0 0,0 0 0 0 0,40 80 0 0 0,0-1 0 0 0,-40-39 0 0 0,0 0 0 0 0,0-40 0 0 0,0 0 0 0 0,40 0 0 0 0,0-40-16383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22390 10253 16383 0 0,'40'0'0'0'0,"0"0"0"0"0,0 0 0 0 0,0 0 0 0 0,40 0 0 0 0,-40 0 0 0 0,40 0 0 0 0,-40 0 0 0 0,0 0 0 0 0,0 0 0 0 0,0 0 0 0 0,-1 0 0 0 0,1 0 0 0 0,0 0 0 0 0,-40 0-16383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23305 10128 16383 0 0,'-80'0'0'0'0,"-40"0"0"0"0,81 0 0 0 0,-1 0 0 0 0,0 0 0 0 0,40 40 0 0 0,0 0 0 0 0,0 39 0 0 0,0 1 0 0 0,0-40 0 0 0,0 0 0 0 0,40 0 0 0 0,-40 0 0 0 0,40-40 0 0 0,-40 40 0 0 0,39-40 0 0 0,1 40 0 0 0,0-40 0 0 0,0 40 0 0 0,-40 0 0 0 0,40-40 0 0 0,0 0 0 0 0,0 0 0 0 0,0 0 0 0 0,0 0 0 0 0,0 0 0 0 0,0 0 0 0 0,0 0 0 0 0,-40-40 0 0 0,40-40 0 0 0,0 40 0 0 0,-40 0 0 0 0,0 0 0 0 0,0-40 0 0 0,0 40 0 0 0,0 0 0 0 0,0 1 0 0 0,0-1 0 0 0,0 0 0 0 0,0 0 0 0 0,0 0 0 0 0,-40 40 0 0 0,0 0 0 0 0,0 0 0 0 0,0 0 0 0 0,0 0 0 0 0,0 0 0 0 0,0 0 0 0 0,0 0 0 0 0,40 0-16383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4465 9625 16383 0 0,'0'80'0'0'0,"0"-40"0"0"0,0-1 0 0 0,0 81 0 0 0,0 40 0 0 0,0 40 0 0 0,0-120 0 0 0,0-40 0 0 0,0-1 0 0 0,0-39-16383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5128 9592 16383 0 0,'0'40'0'0'0,"0"0"0"0"0,0 39 0 0 0,-40 1 0 0 0,-40 0 0 0 0,40 0 0 0 0,40 0 0 0 0,-40-40 0 0 0,40 0 0 0 0,0 0 0 0 0,120-40 0 0 0,-120 40 0 0 0,40-40 0 0 0,39 0 0 0 0,-39 0 0 0 0,0 0 0 0 0,40 0 0 0 0,0 0 0 0 0,0 0 0 0 0,-40 0 0 0 0,0 0 0 0 0,-40-40 0 0 0,0 40-16383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5325 9889 16383 0 0,'0'40'0'0'0,"0"40"0"0"0,0 120 0 0 0,0 0 0 0 0,40-81 0 0 0,-40-79 0 0 0,0 0 0 0 0,0 0 0 0 0,0-40-16383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8870 9857 16383 0 0,'0'-39'0'0'0,"80"-41"0"0"0,0 40 0 0 0,40 0 0 0 0,-80 40 0 0 0,0 0 0 0 0,0 0 0 0 0,0 0 0 0 0,-40 40 0 0 0,40 0 0 0 0,-40 0 0 0 0,0 39 0 0 0,0-39 0 0 0,0 0 0 0 0,-80 40 0 0 0,40 0 0 0 0,0-40 0 0 0,-40 80 0 0 0,0 0 0 0 0,0-40 0 0 0,40-1 0 0 0,0-39 0 0 0,0-40 0 0 0,80 0 0 0 0,40 0 0 0 0,0 0 0 0 0,-40 0 0 0 0,40 0 0 0 0,0 0 0 0 0,-40 0 0 0 0,0 0 0 0 0,0 0 0 0 0,-40 0-16383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9326-15A5-4041-B3F6-1CB1FE84075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9BA2-F127-4DB1-B8FD-D5A70CC3E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7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26" Type="http://schemas.openxmlformats.org/officeDocument/2006/relationships/customXml" Target="../ink/ink13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6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5.xml"/><Relationship Id="rId24" Type="http://schemas.openxmlformats.org/officeDocument/2006/relationships/image" Target="../media/image16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9.png"/><Relationship Id="rId19" Type="http://schemas.openxmlformats.org/officeDocument/2006/relationships/customXml" Target="../ink/ink9.xml"/><Relationship Id="rId4" Type="http://schemas.openxmlformats.org/officeDocument/2006/relationships/image" Target="../media/image60.png"/><Relationship Id="rId9" Type="http://schemas.openxmlformats.org/officeDocument/2006/relationships/customXml" Target="../ink/ink4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customXml" Target="../ink/ink1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customXml" Target="../ink/ink1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5" Type="http://schemas.openxmlformats.org/officeDocument/2006/relationships/image" Target="../media/image21.png"/><Relationship Id="rId4" Type="http://schemas.openxmlformats.org/officeDocument/2006/relationships/customXml" Target="../ink/ink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xmlns="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609" y="645543"/>
            <a:ext cx="8915399" cy="4103082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Brookland Junior School</a:t>
            </a:r>
            <a:br>
              <a:rPr lang="en-US" sz="6000"/>
            </a:br>
            <a:r>
              <a:rPr lang="en-US" sz="6000"/>
              <a:t>Times tables workshop</a:t>
            </a:r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xmlns="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xmlns="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xmlns="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xmlns="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xmlns="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xmlns="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xmlns="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xmlns="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xmlns="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xmlns="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xmlns="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xmlns="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xmlns="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xmlns="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xmlns="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xmlns="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xmlns="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F7395B-62CF-4D3B-959D-5AC3F3BC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189" y="149657"/>
            <a:ext cx="8911687" cy="2502965"/>
          </a:xfrm>
        </p:spPr>
        <p:txBody>
          <a:bodyPr>
            <a:normAutofit/>
          </a:bodyPr>
          <a:lstStyle/>
          <a:p>
            <a:pPr algn="ctr"/>
            <a:r>
              <a:rPr lang="en-US" b="1" u="sng"/>
              <a:t>Other ideas to help- </a:t>
            </a:r>
            <a:r>
              <a:rPr lang="en-US" b="1"/>
              <a:t>highlight all multiples of 7 in a 100 square, what do you notice? Looking for patterns is important!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DDE100-06F1-4A6A-BAFF-F13671488DF5}"/>
              </a:ext>
            </a:extLst>
          </p:cNvPr>
          <p:cNvSpPr txBox="1"/>
          <p:nvPr/>
        </p:nvSpPr>
        <p:spPr>
          <a:xfrm>
            <a:off x="2409646" y="272594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350362-7693-47A5-A70B-0CBD8BB80A53}"/>
              </a:ext>
            </a:extLst>
          </p:cNvPr>
          <p:cNvSpPr txBox="1"/>
          <p:nvPr/>
        </p:nvSpPr>
        <p:spPr>
          <a:xfrm>
            <a:off x="4796287" y="27259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5" descr="A close up of a keyboard&#10;&#10;Description automatically generated">
            <a:extLst>
              <a:ext uri="{FF2B5EF4-FFF2-40B4-BE49-F238E27FC236}">
                <a16:creationId xmlns:a16="http://schemas.microsoft.com/office/drawing/2014/main" xmlns="" id="{97E184B5-15CB-4944-AD34-A0625C9F3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835" y="2418286"/>
            <a:ext cx="6078747" cy="436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2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F7395B-62CF-4D3B-959D-5AC3F3BC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189" y="149657"/>
            <a:ext cx="8911687" cy="2502965"/>
          </a:xfrm>
        </p:spPr>
        <p:txBody>
          <a:bodyPr>
            <a:normAutofit/>
          </a:bodyPr>
          <a:lstStyle/>
          <a:p>
            <a:pPr algn="ctr"/>
            <a:r>
              <a:rPr lang="en-US" b="1" u="sng"/>
              <a:t>Using a horizonal number line to help when looking for patterns.</a:t>
            </a:r>
            <a:br>
              <a:rPr lang="en-US" b="1" u="sng"/>
            </a:br>
            <a:r>
              <a:rPr lang="en-US" b="1" u="sng"/>
              <a:t>What do you notice?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DDE100-06F1-4A6A-BAFF-F13671488DF5}"/>
              </a:ext>
            </a:extLst>
          </p:cNvPr>
          <p:cNvSpPr txBox="1"/>
          <p:nvPr/>
        </p:nvSpPr>
        <p:spPr>
          <a:xfrm>
            <a:off x="2409646" y="272594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350362-7693-47A5-A70B-0CBD8BB80A53}"/>
              </a:ext>
            </a:extLst>
          </p:cNvPr>
          <p:cNvSpPr txBox="1"/>
          <p:nvPr/>
        </p:nvSpPr>
        <p:spPr>
          <a:xfrm>
            <a:off x="4796287" y="27259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5" descr="A picture containing drawing, window&#10;&#10;Description automatically generated">
            <a:extLst>
              <a:ext uri="{FF2B5EF4-FFF2-40B4-BE49-F238E27FC236}">
                <a16:creationId xmlns:a16="http://schemas.microsoft.com/office/drawing/2014/main" xmlns="" id="{2F5AA0F0-DE0A-41DC-AD39-61FC19A50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3" y="2068911"/>
            <a:ext cx="11053312" cy="17425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06EB9AE4-131B-4B73-B396-4F89DB79C3AB}"/>
                  </a:ext>
                </a:extLst>
              </p14:cNvPr>
              <p14:cNvContentPartPr/>
              <p14:nvPr/>
            </p14:nvContentPartPr>
            <p14:xfrm>
              <a:off x="4425530" y="4049023"/>
              <a:ext cx="228600" cy="36195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6EB9AE4-131B-4B73-B396-4F89DB79C3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7671" y="4030907"/>
                <a:ext cx="263962" cy="397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6D8968C1-5783-47FD-BD5D-12DB2FF232C6}"/>
                  </a:ext>
                </a:extLst>
              </p14:cNvPr>
              <p14:cNvContentPartPr/>
              <p14:nvPr/>
            </p14:nvContentPartPr>
            <p14:xfrm>
              <a:off x="4727454" y="4077777"/>
              <a:ext cx="219075" cy="276225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8968C1-5783-47FD-BD5D-12DB2FF232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9198" y="4059604"/>
                <a:ext cx="255222" cy="312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75B801AF-5047-41D3-8B96-53D830FC022A}"/>
                  </a:ext>
                </a:extLst>
              </p14:cNvPr>
              <p14:cNvContentPartPr/>
              <p14:nvPr/>
            </p14:nvContentPartPr>
            <p14:xfrm>
              <a:off x="9256322" y="4164042"/>
              <a:ext cx="257175" cy="314325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5B801AF-5047-41D3-8B96-53D830FC02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38463" y="4146183"/>
                <a:ext cx="292537" cy="349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550BEAFF-6BF3-481B-A106-5C69CBE021E4}"/>
                  </a:ext>
                </a:extLst>
              </p14:cNvPr>
              <p14:cNvContentPartPr/>
              <p14:nvPr/>
            </p14:nvContentPartPr>
            <p14:xfrm>
              <a:off x="9400096" y="4307815"/>
              <a:ext cx="228600" cy="9525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0BEAFF-6BF3-481B-A106-5C69CBE021E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82237" y="3831565"/>
                <a:ext cx="263962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AC758D7E-E780-4E6F-82AA-2892C91F278F}"/>
                  </a:ext>
                </a:extLst>
              </p14:cNvPr>
              <p14:cNvContentPartPr/>
              <p14:nvPr/>
            </p14:nvContentPartPr>
            <p14:xfrm>
              <a:off x="9658889" y="4235928"/>
              <a:ext cx="228600" cy="219075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C758D7E-E780-4E6F-82AA-2892C91F27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41030" y="4217672"/>
                <a:ext cx="263962" cy="255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788FB8F9-B04F-42CD-BF33-C26F99C86542}"/>
                  </a:ext>
                </a:extLst>
              </p14:cNvPr>
              <p14:cNvContentPartPr/>
              <p14:nvPr/>
            </p14:nvContentPartPr>
            <p14:xfrm>
              <a:off x="1607567" y="4034646"/>
              <a:ext cx="9525" cy="28575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8FB8F9-B04F-42CD-BF33-C26F99C865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31317" y="4016764"/>
                <a:ext cx="952500" cy="321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13BCE71E-67D1-4A46-BB1D-21B7C443B629}"/>
                  </a:ext>
                </a:extLst>
              </p14:cNvPr>
              <p14:cNvContentPartPr/>
              <p14:nvPr/>
            </p14:nvContentPartPr>
            <p14:xfrm>
              <a:off x="1808851" y="4020268"/>
              <a:ext cx="228600" cy="228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3BCE71E-67D1-4A46-BB1D-21B7C443B6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90992" y="4002409"/>
                <a:ext cx="263962" cy="263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B6590079-BB0D-4BC9-B59B-FCB09CF40155}"/>
                  </a:ext>
                </a:extLst>
              </p14:cNvPr>
              <p14:cNvContentPartPr/>
              <p14:nvPr/>
            </p14:nvContentPartPr>
            <p14:xfrm>
              <a:off x="1981379" y="4149664"/>
              <a:ext cx="19050" cy="276225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6590079-BB0D-4BC9-B59B-FCB09CF4015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58147" y="4131491"/>
                <a:ext cx="65049" cy="312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BA781DE1-4111-42A4-8D9F-10E61DAEF5FB}"/>
                  </a:ext>
                </a:extLst>
              </p14:cNvPr>
              <p14:cNvContentPartPr/>
              <p14:nvPr/>
            </p14:nvContentPartPr>
            <p14:xfrm>
              <a:off x="3505379" y="4049023"/>
              <a:ext cx="190500" cy="333375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A781DE1-4111-42A4-8D9F-10E61DAEF5F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87097" y="4030885"/>
                <a:ext cx="226699" cy="369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0C2A0EF3-5D21-42E6-B686-D4EB4E29F0FF}"/>
                  </a:ext>
                </a:extLst>
              </p14:cNvPr>
              <p14:cNvContentPartPr/>
              <p14:nvPr/>
            </p14:nvContentPartPr>
            <p14:xfrm>
              <a:off x="3778549" y="4106532"/>
              <a:ext cx="142875" cy="314325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C2A0EF3-5D21-42E6-B686-D4EB4E29F0F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60690" y="4088673"/>
                <a:ext cx="178237" cy="349687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Arrow: Bent-Up 23">
            <a:extLst>
              <a:ext uri="{FF2B5EF4-FFF2-40B4-BE49-F238E27FC236}">
                <a16:creationId xmlns:a16="http://schemas.microsoft.com/office/drawing/2014/main" xmlns="" id="{B1DF417E-3627-4D45-9360-0E484E3B042F}"/>
              </a:ext>
            </a:extLst>
          </p:cNvPr>
          <p:cNvSpPr/>
          <p:nvPr/>
        </p:nvSpPr>
        <p:spPr>
          <a:xfrm>
            <a:off x="4534994" y="4213429"/>
            <a:ext cx="4859545" cy="33067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Bent-Up 25">
            <a:extLst>
              <a:ext uri="{FF2B5EF4-FFF2-40B4-BE49-F238E27FC236}">
                <a16:creationId xmlns:a16="http://schemas.microsoft.com/office/drawing/2014/main" xmlns="" id="{36C17119-E211-4D53-90F2-F4F1920764E4}"/>
              </a:ext>
            </a:extLst>
          </p:cNvPr>
          <p:cNvSpPr/>
          <p:nvPr/>
        </p:nvSpPr>
        <p:spPr>
          <a:xfrm>
            <a:off x="1615490" y="4298793"/>
            <a:ext cx="1984075" cy="33067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57BDB548-BEA5-454E-ACCC-0A6E4FB629B1}"/>
                  </a:ext>
                </a:extLst>
              </p14:cNvPr>
              <p14:cNvContentPartPr/>
              <p14:nvPr/>
            </p14:nvContentPartPr>
            <p14:xfrm>
              <a:off x="6251454" y="3157626"/>
              <a:ext cx="9525" cy="9525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7BDB548-BEA5-454E-ACCC-0A6E4FB629B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75204" y="268137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5435B561-4B54-46D5-A89A-10C6CE3D9F51}"/>
                  </a:ext>
                </a:extLst>
              </p14:cNvPr>
              <p14:cNvContentPartPr/>
              <p14:nvPr/>
            </p14:nvContentPartPr>
            <p14:xfrm>
              <a:off x="3764171" y="1274192"/>
              <a:ext cx="9525" cy="9525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435B561-4B54-46D5-A89A-10C6CE3D9F5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87921" y="797942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xmlns="" id="{64C23BC7-CC1F-467F-91ED-0B679122199E}"/>
                  </a:ext>
                </a:extLst>
              </p14:cNvPr>
              <p14:cNvContentPartPr/>
              <p14:nvPr/>
            </p14:nvContentPartPr>
            <p14:xfrm>
              <a:off x="4296133" y="5242343"/>
              <a:ext cx="9525" cy="9525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C23BC7-CC1F-467F-91ED-0B679122199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19883" y="4766093"/>
                <a:ext cx="952500" cy="95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766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F7395B-62CF-4D3B-959D-5AC3F3BC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189" y="149657"/>
            <a:ext cx="8911687" cy="25029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Then play a game going back and forth. You point to the number at the top and they multiply by the chosen timetable.  How many can they answer in a minute?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DDE100-06F1-4A6A-BAFF-F13671488DF5}"/>
              </a:ext>
            </a:extLst>
          </p:cNvPr>
          <p:cNvSpPr txBox="1"/>
          <p:nvPr/>
        </p:nvSpPr>
        <p:spPr>
          <a:xfrm>
            <a:off x="2409646" y="272594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350362-7693-47A5-A70B-0CBD8BB80A53}"/>
              </a:ext>
            </a:extLst>
          </p:cNvPr>
          <p:cNvSpPr txBox="1"/>
          <p:nvPr/>
        </p:nvSpPr>
        <p:spPr>
          <a:xfrm>
            <a:off x="4796287" y="27259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5" descr="A picture containing drawing, window&#10;&#10;Description automatically generated">
            <a:extLst>
              <a:ext uri="{FF2B5EF4-FFF2-40B4-BE49-F238E27FC236}">
                <a16:creationId xmlns:a16="http://schemas.microsoft.com/office/drawing/2014/main" xmlns="" id="{2F5AA0F0-DE0A-41DC-AD39-61FC19A50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95" y="2802156"/>
            <a:ext cx="11053312" cy="17425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57BDB548-BEA5-454E-ACCC-0A6E4FB629B1}"/>
                  </a:ext>
                </a:extLst>
              </p14:cNvPr>
              <p14:cNvContentPartPr/>
              <p14:nvPr/>
            </p14:nvContentPartPr>
            <p14:xfrm>
              <a:off x="6251454" y="3157626"/>
              <a:ext cx="9525" cy="9525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7BDB548-BEA5-454E-ACCC-0A6E4FB629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5204" y="268137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5435B561-4B54-46D5-A89A-10C6CE3D9F51}"/>
                  </a:ext>
                </a:extLst>
              </p14:cNvPr>
              <p14:cNvContentPartPr/>
              <p14:nvPr/>
            </p14:nvContentPartPr>
            <p14:xfrm>
              <a:off x="3764171" y="1274192"/>
              <a:ext cx="9525" cy="9525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435B561-4B54-46D5-A89A-10C6CE3D9F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7921" y="797942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xmlns="" id="{64C23BC7-CC1F-467F-91ED-0B679122199E}"/>
                  </a:ext>
                </a:extLst>
              </p14:cNvPr>
              <p14:cNvContentPartPr/>
              <p14:nvPr/>
            </p14:nvContentPartPr>
            <p14:xfrm>
              <a:off x="4296133" y="5242343"/>
              <a:ext cx="9525" cy="9525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C23BC7-CC1F-467F-91ED-0B67912219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9883" y="4766093"/>
                <a:ext cx="952500" cy="95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85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00170-0DD5-475B-9B93-CEF5DF9B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416" y="221544"/>
            <a:ext cx="10493196" cy="2143531"/>
          </a:xfrm>
        </p:spPr>
        <p:txBody>
          <a:bodyPr>
            <a:normAutofit/>
          </a:bodyPr>
          <a:lstStyle/>
          <a:p>
            <a:r>
              <a:rPr lang="en-US" sz="2400" dirty="0"/>
              <a:t>Nine times tables trick! Hold your hands up palms facing away. The little finger to the left is number 1 and the next finger number 2. </a:t>
            </a:r>
            <a:br>
              <a:rPr lang="en-US" sz="2400" dirty="0"/>
            </a:br>
            <a:r>
              <a:rPr lang="en-US" sz="2400" dirty="0"/>
              <a:t>To work out </a:t>
            </a:r>
            <a:r>
              <a:rPr lang="en-US" sz="2400" b="1" dirty="0"/>
              <a:t>8 x 9</a:t>
            </a:r>
            <a:r>
              <a:rPr lang="en-US" sz="2400" dirty="0"/>
              <a:t> put your 8th finger down. Everything to the left of that 8th finger is tens and everything to the right is ones! </a:t>
            </a:r>
            <a:br>
              <a:rPr lang="en-US" sz="2400" dirty="0"/>
            </a:br>
            <a:r>
              <a:rPr lang="en-US" sz="2400" dirty="0"/>
              <a:t>8 x 9 = 72</a:t>
            </a:r>
          </a:p>
        </p:txBody>
      </p:sp>
      <p:pic>
        <p:nvPicPr>
          <p:cNvPr id="4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xmlns="" id="{55EB7AEE-B60D-4689-8E84-59A6AB772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49" y="2699830"/>
            <a:ext cx="11632719" cy="370908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917FF74-E8B5-472D-95B6-C6B535F3881F}"/>
              </a:ext>
            </a:extLst>
          </p:cNvPr>
          <p:cNvSpPr/>
          <p:nvPr/>
        </p:nvSpPr>
        <p:spPr>
          <a:xfrm>
            <a:off x="7536611" y="2597989"/>
            <a:ext cx="2070339" cy="603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72!</a:t>
            </a:r>
          </a:p>
        </p:txBody>
      </p:sp>
    </p:spTree>
    <p:extLst>
      <p:ext uri="{BB962C8B-B14F-4D97-AF65-F5344CB8AC3E}">
        <p14:creationId xmlns:p14="http://schemas.microsoft.com/office/powerpoint/2010/main" val="1851420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7">
            <a:extLst>
              <a:ext uri="{FF2B5EF4-FFF2-40B4-BE49-F238E27FC236}">
                <a16:creationId xmlns:a16="http://schemas.microsoft.com/office/drawing/2014/main" xmlns="" id="{259C671B-1B22-4141-A9C0-2E7941FDA7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xmlns="" id="{7B2F5A4B-FA0F-4625-82F7-1D3F11281B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xmlns="" id="{9ACB0BAE-722F-4C91-8C2A-44EF768E83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xmlns="" id="{C3AC4D9F-59AC-421A-9FF3-C936CEC439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xmlns="" id="{797BCE03-677D-4D65-A4D1-1FD721DD5D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xmlns="" id="{D007E5D0-0B4E-4094-988C-9917146C2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xmlns="" id="{024DB804-C06B-4A0A-AC43-6BCCB7D76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xmlns="" id="{B51DC17A-305E-486E-A527-5E8068E9EF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xmlns="" id="{B6CCA716-6D46-4523-BF96-FF1B0C5464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xmlns="" id="{E632B09A-D30C-4268-B28B-ACD6127630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xmlns="" id="{5FC839A4-228B-4EC0-8AF4-D8E38ECE67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xmlns="" id="{A8FFB1A1-5BB5-4551-87CD-F3365E6FE9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xmlns="" id="{D05AF173-8E70-41FA-9254-DF9AC3DDA2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6" name="Group 51">
            <a:extLst>
              <a:ext uri="{FF2B5EF4-FFF2-40B4-BE49-F238E27FC236}">
                <a16:creationId xmlns:a16="http://schemas.microsoft.com/office/drawing/2014/main" xmlns="" id="{1D56A4CE-A3F4-4CFF-9A65-C029AC17B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xmlns="" id="{DF669161-0B30-4C76-96BF-962027487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xmlns="" id="{A5232353-CF7C-44DD-8BEE-1C8FF54CDD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xmlns="" id="{AEA6CAE2-8741-4E88-A632-69C2B2EC58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xmlns="" id="{014AC37D-4388-4AE6-9D4D-CCD99A608C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xmlns="" id="{7FE084B0-333E-4F7C-83F1-F7D132527D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xmlns="" id="{FDCFCB98-2E3A-4227-823C-80489BB284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xmlns="" id="{252F94DE-A6A3-4463-BE05-34281F1C87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xmlns="" id="{16EA21FA-886F-43CF-9D44-C1342F3055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xmlns="" id="{88C821A5-BCF7-47FE-894F-0ADC5FDB28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xmlns="" id="{F8337ECE-206A-472E-AFC4-0F230C91E8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xmlns="" id="{90BB2EC4-D043-4B43-87E7-723A787EE8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8">
              <a:extLst>
                <a:ext uri="{FF2B5EF4-FFF2-40B4-BE49-F238E27FC236}">
                  <a16:creationId xmlns:a16="http://schemas.microsoft.com/office/drawing/2014/main" xmlns="" id="{04013015-AF71-47BC-BE4D-ED9EFA24FF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65">
            <a:extLst>
              <a:ext uri="{FF2B5EF4-FFF2-40B4-BE49-F238E27FC236}">
                <a16:creationId xmlns:a16="http://schemas.microsoft.com/office/drawing/2014/main" xmlns="" id="{71B30B18-D920-4E3E-B931-1F310244C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xmlns="" id="{C70EF50A-66E6-460A-8AF9-47A10D0D99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5" name="Rectangle 69">
            <a:extLst>
              <a:ext uri="{FF2B5EF4-FFF2-40B4-BE49-F238E27FC236}">
                <a16:creationId xmlns:a16="http://schemas.microsoft.com/office/drawing/2014/main" xmlns="" id="{241D049E-2C7B-4131-B81E-E5B643BD6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71">
            <a:extLst>
              <a:ext uri="{FF2B5EF4-FFF2-40B4-BE49-F238E27FC236}">
                <a16:creationId xmlns:a16="http://schemas.microsoft.com/office/drawing/2014/main" xmlns="" id="{91635463-D121-4B16-AB61-D492DD3F02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18F2811-F81D-43F4-B7D6-B22320DF4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75139"/>
            <a:ext cx="10905066" cy="37077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DDE100-06F1-4A6A-BAFF-F13671488DF5}"/>
              </a:ext>
            </a:extLst>
          </p:cNvPr>
          <p:cNvSpPr txBox="1"/>
          <p:nvPr/>
        </p:nvSpPr>
        <p:spPr>
          <a:xfrm>
            <a:off x="2409646" y="272594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350362-7693-47A5-A70B-0CBD8BB80A53}"/>
              </a:ext>
            </a:extLst>
          </p:cNvPr>
          <p:cNvSpPr txBox="1"/>
          <p:nvPr/>
        </p:nvSpPr>
        <p:spPr>
          <a:xfrm>
            <a:off x="4796287" y="27259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57BDB548-BEA5-454E-ACCC-0A6E4FB629B1}"/>
                  </a:ext>
                </a:extLst>
              </p14:cNvPr>
              <p14:cNvContentPartPr/>
              <p14:nvPr/>
            </p14:nvContentPartPr>
            <p14:xfrm>
              <a:off x="6251454" y="3157626"/>
              <a:ext cx="9525" cy="9525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7BDB548-BEA5-454E-ACCC-0A6E4FB629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5204" y="268137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5435B561-4B54-46D5-A89A-10C6CE3D9F51}"/>
                  </a:ext>
                </a:extLst>
              </p14:cNvPr>
              <p14:cNvContentPartPr/>
              <p14:nvPr/>
            </p14:nvContentPartPr>
            <p14:xfrm>
              <a:off x="3764171" y="1274192"/>
              <a:ext cx="9525" cy="9525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435B561-4B54-46D5-A89A-10C6CE3D9F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7921" y="797942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xmlns="" id="{64C23BC7-CC1F-467F-91ED-0B679122199E}"/>
                  </a:ext>
                </a:extLst>
              </p14:cNvPr>
              <p14:cNvContentPartPr/>
              <p14:nvPr/>
            </p14:nvContentPartPr>
            <p14:xfrm>
              <a:off x="4296133" y="5242343"/>
              <a:ext cx="9525" cy="9525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C23BC7-CC1F-467F-91ED-0B67912219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9883" y="4766093"/>
                <a:ext cx="952500" cy="9525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EA6692-71BA-4936-86BA-2832F43BFCE9}"/>
              </a:ext>
            </a:extLst>
          </p:cNvPr>
          <p:cNvSpPr txBox="1"/>
          <p:nvPr/>
        </p:nvSpPr>
        <p:spPr>
          <a:xfrm>
            <a:off x="3516702" y="483079"/>
            <a:ext cx="653882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Let's try with 6 x 9. Put your 6th finger down. Everything to the left of that finger is tens and to the right is ones!</a:t>
            </a:r>
          </a:p>
          <a:p>
            <a:r>
              <a:rPr lang="en-US" sz="2400" dirty="0">
                <a:solidFill>
                  <a:srgbClr val="000000"/>
                </a:solidFill>
              </a:rPr>
              <a:t>6 x 9 = 54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32EA49-932D-4BE1-A5A2-2BFEEAA0548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1700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8FEAA1-1BA0-41F9-8F97-75BD4BD2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Dice games to reinforce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48868D-95F1-4A7E-B825-E44718DA8E26}"/>
              </a:ext>
            </a:extLst>
          </p:cNvPr>
          <p:cNvSpPr txBox="1"/>
          <p:nvPr/>
        </p:nvSpPr>
        <p:spPr>
          <a:xfrm>
            <a:off x="1388853" y="1460740"/>
            <a:ext cx="9213011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/>
              <a:t>Times tables bingo using a 6- sided die (1-6).</a:t>
            </a:r>
          </a:p>
          <a:p>
            <a:r>
              <a:rPr lang="en-US" sz="2000" dirty="0"/>
              <a:t>Children draw a 3 by 3 grid like the one below. The have to fill their grid with numbers containing the product of two dice rolls on a  six- sided die.</a:t>
            </a:r>
          </a:p>
          <a:p>
            <a:endParaRPr lang="en-US" sz="2000" dirty="0"/>
          </a:p>
          <a:p>
            <a:r>
              <a:rPr lang="en-US" sz="2000" dirty="0"/>
              <a:t>If I roll a 4 and 2, I multiply them together. The answer is 8 so I can cross off my 8! The child needs to think carefully about the numbers they put in the grid. Why would 42 not work?</a:t>
            </a:r>
          </a:p>
          <a:p>
            <a:endParaRPr lang="en-US" sz="2000" dirty="0"/>
          </a:p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endParaRPr lang="en-US" b="1" dirty="0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934CFC7-DFAC-4816-B80C-3490DA025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777" y="89679"/>
            <a:ext cx="2017503" cy="1617813"/>
          </a:xfrm>
          <a:prstGeom prst="rect">
            <a:avLst/>
          </a:prstGeom>
        </p:spPr>
      </p:pic>
      <p:pic>
        <p:nvPicPr>
          <p:cNvPr id="6" name="Picture 6" descr="A close up of a screen&#10;&#10;Description automatically generated">
            <a:extLst>
              <a:ext uri="{FF2B5EF4-FFF2-40B4-BE49-F238E27FC236}">
                <a16:creationId xmlns:a16="http://schemas.microsoft.com/office/drawing/2014/main" xmlns="" id="{A6B3270F-2A28-435E-9A51-8A7469E75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857" y="4109049"/>
            <a:ext cx="2459606" cy="24930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3490B02A-61D7-44A8-ACA9-F8236D327259}"/>
                  </a:ext>
                </a:extLst>
              </p14:cNvPr>
              <p14:cNvContentPartPr/>
              <p14:nvPr/>
            </p14:nvContentPartPr>
            <p14:xfrm>
              <a:off x="5705115" y="4322192"/>
              <a:ext cx="447675" cy="44767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490B02A-61D7-44A8-ACA9-F8236D3272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7410" y="4304126"/>
                <a:ext cx="483446" cy="48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6CCCE0F9-B321-46CB-BE89-EA71920A1243}"/>
                  </a:ext>
                </a:extLst>
              </p14:cNvPr>
              <p14:cNvContentPartPr/>
              <p14:nvPr/>
            </p14:nvContentPartPr>
            <p14:xfrm>
              <a:off x="5877643" y="4379702"/>
              <a:ext cx="247649" cy="4191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CCCE0F9-B321-46CB-BE89-EA71920A12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59798" y="4361622"/>
                <a:ext cx="283704" cy="4548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963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8FEAA1-1BA0-41F9-8F97-75BD4BD2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Dice games to reinforce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48868D-95F1-4A7E-B825-E44718DA8E26}"/>
              </a:ext>
            </a:extLst>
          </p:cNvPr>
          <p:cNvSpPr txBox="1"/>
          <p:nvPr/>
        </p:nvSpPr>
        <p:spPr>
          <a:xfrm>
            <a:off x="1388853" y="1460740"/>
            <a:ext cx="9213011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/>
              <a:t>Times tables bingo using a ten- sided die (0-9)</a:t>
            </a:r>
          </a:p>
          <a:p>
            <a:r>
              <a:rPr lang="en-US" sz="2000" dirty="0"/>
              <a:t>Children draw a 3 by 3 grid like the one below. They have to fill their grid with numbers containing the product of two dice rolls on a 10- sided die (0-9).</a:t>
            </a:r>
          </a:p>
          <a:p>
            <a:r>
              <a:rPr lang="en-US" sz="2000" dirty="0"/>
              <a:t>If I roll a 5 and 7, I multiply them together. The answer is 35 so I can cross off  my 35! The child needs to think carefully about the numbers they put in the grid. Can you spot the error? Hands up or chat box please! </a:t>
            </a:r>
          </a:p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endParaRPr lang="en-US" b="1" dirty="0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934CFC7-DFAC-4816-B80C-3490DA025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777" y="89679"/>
            <a:ext cx="2017503" cy="1617813"/>
          </a:xfrm>
          <a:prstGeom prst="rect">
            <a:avLst/>
          </a:prstGeom>
        </p:spPr>
      </p:pic>
      <p:pic>
        <p:nvPicPr>
          <p:cNvPr id="3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xmlns="" id="{64057B0B-1660-4D19-91E1-A95F825F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405" y="3864634"/>
            <a:ext cx="3379757" cy="249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67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8FEAA1-1BA0-41F9-8F97-75BD4BD2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Dice games to reinforce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48868D-95F1-4A7E-B825-E44718DA8E26}"/>
              </a:ext>
            </a:extLst>
          </p:cNvPr>
          <p:cNvSpPr txBox="1"/>
          <p:nvPr/>
        </p:nvSpPr>
        <p:spPr>
          <a:xfrm>
            <a:off x="1388853" y="1460740"/>
            <a:ext cx="9213011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/>
              <a:t>Times tables dash</a:t>
            </a:r>
          </a:p>
          <a:p>
            <a:r>
              <a:rPr lang="en-US" sz="2000" dirty="0"/>
              <a:t>Play in pairs</a:t>
            </a:r>
          </a:p>
          <a:p>
            <a:r>
              <a:rPr lang="en-US" sz="2000" dirty="0"/>
              <a:t>You each draw five dashes:</a:t>
            </a:r>
          </a:p>
          <a:p>
            <a:r>
              <a:rPr lang="en-US" sz="2000" dirty="0"/>
              <a:t>__ __ __ __ __</a:t>
            </a:r>
          </a:p>
          <a:p>
            <a:endParaRPr lang="en-US" sz="2000" u="sng" dirty="0"/>
          </a:p>
          <a:p>
            <a:r>
              <a:rPr lang="en-US" sz="2000" dirty="0"/>
              <a:t>Player one rolls the die twice. I multiply both numbers together.</a:t>
            </a:r>
          </a:p>
          <a:p>
            <a:r>
              <a:rPr lang="en-US" sz="2000" dirty="0"/>
              <a:t>If I roll a 6 and 7, I multiply them together which is 42.</a:t>
            </a:r>
          </a:p>
          <a:p>
            <a:r>
              <a:rPr lang="en-US" sz="2000" dirty="0"/>
              <a:t>I have to put numbers on my dashes in ascending order (smallest to biggest).</a:t>
            </a:r>
          </a:p>
          <a:p>
            <a:r>
              <a:rPr lang="en-US" sz="2000" dirty="0"/>
              <a:t>I need to think carefully where I will put my 42.</a:t>
            </a:r>
          </a:p>
          <a:p>
            <a:endParaRPr lang="en-US" sz="2000" dirty="0"/>
          </a:p>
          <a:p>
            <a:r>
              <a:rPr lang="en-US" sz="2000" dirty="0"/>
              <a:t>My partner repeats, rolls the die twice and multiplies both numbers together. They need to choose where they will place their number on their set of dashes.</a:t>
            </a:r>
          </a:p>
          <a:p>
            <a:r>
              <a:rPr lang="en-US" sz="2000" dirty="0"/>
              <a:t>The winner is the player who manages to fill the dashes the quickest.</a:t>
            </a:r>
          </a:p>
          <a:p>
            <a:endParaRPr lang="en-US" sz="2000" dirty="0"/>
          </a:p>
          <a:p>
            <a:r>
              <a:rPr lang="en-US" sz="2000" dirty="0"/>
              <a:t>How can we adapt this game and make it easier or harder?</a:t>
            </a:r>
          </a:p>
          <a:p>
            <a:r>
              <a:rPr lang="en-US" sz="2000" dirty="0"/>
              <a:t>Ideas in the chat box please or hands up!</a:t>
            </a:r>
          </a:p>
          <a:p>
            <a:endParaRPr lang="en-US" sz="2000" dirty="0"/>
          </a:p>
          <a:p>
            <a:endParaRPr lang="en-US" b="1" dirty="0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934CFC7-DFAC-4816-B80C-3490DA025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041" y="1311754"/>
            <a:ext cx="2017503" cy="16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36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AE302-FA10-48C6-9844-5897C43D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Dice games to reinforce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358E7C-11EA-4EC8-9C31-185522652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76" y="1385977"/>
            <a:ext cx="8915400" cy="37776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This game is called Product Partners. I draw a 2 by 2 grid like the one below.</a:t>
            </a:r>
          </a:p>
          <a:p>
            <a:r>
              <a:rPr lang="en-US" sz="2000" dirty="0"/>
              <a:t>I roll a die four times and roll a 3, 2, 4 and 7. I think choose whether to multiply these numbers and add them horizontally  3 x 7 = 21   and 2 x 4 = 8 .</a:t>
            </a:r>
          </a:p>
          <a:p>
            <a:pPr marL="0" indent="0">
              <a:buNone/>
            </a:pPr>
            <a:r>
              <a:rPr lang="en-US" sz="2000" dirty="0"/>
              <a:t>      21 + 8=29</a:t>
            </a:r>
          </a:p>
          <a:p>
            <a:r>
              <a:rPr lang="en-US" sz="2000" dirty="0"/>
              <a:t>Or I can multiply and add them vertically  3 x 2= 6  and 7 x 4= 28</a:t>
            </a:r>
          </a:p>
          <a:p>
            <a:pPr marL="0" indent="0">
              <a:buNone/>
            </a:pPr>
            <a:r>
              <a:rPr lang="en-US" sz="2000" dirty="0"/>
              <a:t>      28 + 6= 34</a:t>
            </a:r>
          </a:p>
          <a:p>
            <a:pPr marL="0" indent="0">
              <a:buNone/>
            </a:pPr>
            <a:r>
              <a:rPr lang="en-US" sz="2000" dirty="0"/>
              <a:t>In this case to get the highest total it would be better to </a:t>
            </a:r>
          </a:p>
          <a:p>
            <a:pPr marL="0" indent="0">
              <a:buNone/>
            </a:pPr>
            <a:r>
              <a:rPr lang="en-US" sz="2000" dirty="0"/>
              <a:t>Multiply the numbers vertically.</a:t>
            </a:r>
          </a:p>
          <a:p>
            <a:pPr marL="0" indent="0">
              <a:buNone/>
            </a:pPr>
            <a:r>
              <a:rPr lang="en-US" sz="2000" dirty="0"/>
              <a:t>Play against a partner and see who gets the highest total.</a:t>
            </a:r>
          </a:p>
          <a:p>
            <a:pPr marL="0" indent="0">
              <a:buNone/>
            </a:pPr>
            <a:r>
              <a:rPr lang="en-US" sz="2000" dirty="0"/>
              <a:t>You could play best out of 5? </a:t>
            </a:r>
          </a:p>
          <a:p>
            <a:endParaRPr lang="en-US" dirty="0"/>
          </a:p>
        </p:txBody>
      </p:sp>
      <p:pic>
        <p:nvPicPr>
          <p:cNvPr id="4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xmlns="" id="{E125DD62-D31E-4AFE-B239-BE9ECB8B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514" y="4130489"/>
            <a:ext cx="2743200" cy="24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49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6A153-14D9-46EB-B70E-257AD403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585" y="710374"/>
            <a:ext cx="8911687" cy="1280890"/>
          </a:xfrm>
        </p:spPr>
        <p:txBody>
          <a:bodyPr/>
          <a:lstStyle/>
          <a:p>
            <a:pPr algn="ctr"/>
            <a:r>
              <a:rPr lang="en-US" b="1" u="sng" dirty="0"/>
              <a:t>Card games</a:t>
            </a:r>
            <a:endParaRPr lang="en-US"/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8C636A9-B121-4206-992C-C47EB75E1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500" y="2589977"/>
            <a:ext cx="2761351" cy="3368075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80FB68F2-5497-4D23-AB2E-8186C7B14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947" y="2761441"/>
            <a:ext cx="4374670" cy="28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8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A9D17E3F-9160-4D16-8F1D-F8FE94E2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xmlns="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/>
              <a:t>Why are times tables important?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3DBB853-C277-42C7-80D0-110A8842E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xmlns="" id="{8D2CA353-4AC3-432A-8704-A618563EE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xmlns="" id="{71685CFF-C2D8-4119-9CDA-504914853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xmlns="" id="{119C20C9-05B5-4384-9F4E-B4B8FA299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xmlns="" id="{F78ACAA7-E69F-43D4-919F-59DCA6482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xmlns="" id="{96704AC3-E553-4428-AD42-796DD344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xmlns="" id="{3144CE2D-2D9E-4E16-92AA-F685E4549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xmlns="" id="{CD4C0C99-C139-4838-92A2-2C05514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xmlns="" id="{6D356AA9-ECE0-4E40-A277-44AC6EF76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xmlns="" id="{5A9C3CFE-942C-43DB-9652-8B264755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xmlns="" id="{F3DDB2C0-7B2C-4BA5-8ECA-463274672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xmlns="" id="{CCB346B3-FD72-422B-9688-F54E7739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xmlns="" id="{A5E738B1-537A-48F5-B99B-72BF4EA8B0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5CAAAF8-C872-447C-BCD0-F5CD3016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xmlns="" id="{3CD192F9-4898-4362-B1A2-3DDAA546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xmlns="" id="{25658BAB-0A60-4CAE-B735-5297A284A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xmlns="" id="{B176DB7C-2C45-4E08-956B-5D2E339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xmlns="" id="{671B014E-7E67-4978-A9AB-7C6E2F99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xmlns="" id="{193156F8-3B15-4064-8C4B-F21ED4F37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xmlns="" id="{96B721A4-876F-43D1-B231-585A55B38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xmlns="" id="{3D9AB238-BB7F-4D15-83B0-BD6CA92CC7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xmlns="" id="{85F91E03-6B79-4561-AADA-9D9EE5194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xmlns="" id="{A2B05A7B-02BB-4384-AB3F-6300769C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xmlns="" id="{10C0CEA7-547A-4AB3-99B0-971B1E98A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xmlns="" id="{643A7C23-A309-4BDC-AC90-7E150B0A7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xmlns="" id="{CDFCEA60-6323-4E47-A467-83E3D32C0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2D62A3B-08B7-4F45-B0BC-A23B2CC9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eform 11">
            <a:extLst>
              <a:ext uri="{FF2B5EF4-FFF2-40B4-BE49-F238E27FC236}">
                <a16:creationId xmlns:a16="http://schemas.microsoft.com/office/drawing/2014/main" xmlns="" id="{7527CAFC-17AC-48FE-AB33-811D38361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B90623DF-D80C-46AA-B329-ECA4D2540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3641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/>
              <a:t>Having quicker recall of times tables helps children with other concepts:</a:t>
            </a:r>
          </a:p>
          <a:p>
            <a:r>
              <a:rPr lang="en-US" sz="2800"/>
              <a:t>L</a:t>
            </a:r>
            <a:r>
              <a:rPr lang="en-US" sz="2400"/>
              <a:t>ong multiplication</a:t>
            </a:r>
          </a:p>
          <a:p>
            <a:r>
              <a:rPr lang="en-US" sz="2400"/>
              <a:t>Short division</a:t>
            </a:r>
          </a:p>
          <a:p>
            <a:r>
              <a:rPr lang="en-US" sz="2400"/>
              <a:t>Fractions (equivalent fractions)</a:t>
            </a:r>
          </a:p>
          <a:p>
            <a:r>
              <a:rPr lang="en-US" sz="2400"/>
              <a:t>Ratio</a:t>
            </a:r>
          </a:p>
          <a:p>
            <a:r>
              <a:rPr lang="en-US" sz="2400"/>
              <a:t>In year 4, children need to multiply 3 by 1 digits. (765 x 9)</a:t>
            </a:r>
          </a:p>
          <a:p>
            <a:r>
              <a:rPr lang="en-US" sz="2400"/>
              <a:t>For a child who doesn't know their 9 x tables, it is likely they would find the method difficult and make errors.</a:t>
            </a:r>
          </a:p>
        </p:txBody>
      </p:sp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30FD45-6030-4DF3-97D6-B270CECD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Online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6C68E2-11EE-49E9-BDA8-8C055CE44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23" y="2104845"/>
            <a:ext cx="8915400" cy="37776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Hit the button is excellent for </a:t>
            </a:r>
            <a:r>
              <a:rPr lang="en-US" sz="3200" dirty="0" err="1"/>
              <a:t>practising</a:t>
            </a:r>
            <a:r>
              <a:rPr lang="en-US" sz="3200" dirty="0"/>
              <a:t> specific times tables.</a:t>
            </a:r>
          </a:p>
          <a:p>
            <a:r>
              <a:rPr lang="en-US" sz="3200" dirty="0" err="1"/>
              <a:t>MyMaths</a:t>
            </a:r>
            <a:r>
              <a:rPr lang="en-US" sz="3200" dirty="0"/>
              <a:t> has excellent times tables games: Login: Brookland </a:t>
            </a:r>
          </a:p>
          <a:p>
            <a:pPr marL="0" indent="0">
              <a:buNone/>
            </a:pPr>
            <a:r>
              <a:rPr lang="en-US" sz="3200" dirty="0"/>
              <a:t>Password: Quarter. Choose Booster packs and then Times Tables Booster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55F71F7-C371-4FA4-B2E5-E98A6E090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589" y="1859921"/>
            <a:ext cx="2743200" cy="1527895"/>
          </a:xfrm>
          <a:prstGeom prst="rect">
            <a:avLst/>
          </a:prstGeom>
        </p:spPr>
      </p:pic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8F9C13C-962A-4598-887C-FE3CB1598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668" y="3528204"/>
            <a:ext cx="1506664" cy="326653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6BF4A97-29A3-4E7A-9ACF-FC83B1A40FC9}"/>
              </a:ext>
            </a:extLst>
          </p:cNvPr>
          <p:cNvCxnSpPr/>
          <p:nvPr/>
        </p:nvCxnSpPr>
        <p:spPr>
          <a:xfrm>
            <a:off x="5969479" y="3374366"/>
            <a:ext cx="2682815" cy="2955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6A61FA6-8952-40FE-AF80-3E35C0A42243}"/>
              </a:ext>
            </a:extLst>
          </p:cNvPr>
          <p:cNvCxnSpPr/>
          <p:nvPr/>
        </p:nvCxnSpPr>
        <p:spPr>
          <a:xfrm flipV="1">
            <a:off x="5738543" y="1929981"/>
            <a:ext cx="2366513" cy="207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9B928-E612-4BD5-8D54-B2D2BA21C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TT </a:t>
            </a:r>
            <a:r>
              <a:rPr lang="en-US" b="1" u="sng" dirty="0" err="1"/>
              <a:t>Rockstars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4F800D-A507-4B49-8F66-DD372574A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- A brilliant website helping to boost fluency! If you want your child to </a:t>
            </a:r>
            <a:r>
              <a:rPr lang="en-US" sz="3600" dirty="0" err="1"/>
              <a:t>practise</a:t>
            </a:r>
            <a:r>
              <a:rPr lang="en-US" sz="3600" dirty="0"/>
              <a:t> a specific times table speak to your teacher and then can assign this through the Garage setting.</a:t>
            </a:r>
          </a:p>
          <a:p>
            <a:pPr marL="0" indent="0">
              <a:buNone/>
            </a:pPr>
            <a:r>
              <a:rPr lang="en-US" sz="3600" dirty="0"/>
              <a:t>TT </a:t>
            </a:r>
            <a:r>
              <a:rPr lang="en-US" sz="3600" dirty="0" err="1"/>
              <a:t>Rockstars</a:t>
            </a:r>
            <a:r>
              <a:rPr lang="en-US" sz="3600" dirty="0"/>
              <a:t> comes after all of the </a:t>
            </a:r>
            <a:r>
              <a:rPr lang="en-US" sz="3600" dirty="0" err="1"/>
              <a:t>strrategies</a:t>
            </a:r>
            <a:r>
              <a:rPr lang="en-US" sz="3600" dirty="0"/>
              <a:t> and techniques we have discussed today.</a:t>
            </a:r>
          </a:p>
        </p:txBody>
      </p:sp>
    </p:spTree>
    <p:extLst>
      <p:ext uri="{BB962C8B-B14F-4D97-AF65-F5344CB8AC3E}">
        <p14:creationId xmlns:p14="http://schemas.microsoft.com/office/powerpoint/2010/main" val="2679231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xmlns="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081" y="2413959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dirty="0"/>
              <a:t>Thanks for attending!</a:t>
            </a:r>
            <a:br>
              <a:rPr lang="en-US" dirty="0"/>
            </a:br>
            <a:r>
              <a:rPr lang="en-US" dirty="0"/>
              <a:t>I can take a few questions...hands up or chat box please!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xmlns="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xmlns="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xmlns="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xmlns="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xmlns="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xmlns="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xmlns="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xmlns="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xmlns="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xmlns="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xmlns="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xmlns="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xmlns="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9">
            <a:extLst>
              <a:ext uri="{FF2B5EF4-FFF2-40B4-BE49-F238E27FC236}">
                <a16:creationId xmlns:a16="http://schemas.microsoft.com/office/drawing/2014/main" xmlns="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A9D17E3F-9160-4D16-8F1D-F8FE94E2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xmlns="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/>
              <a:t>National expectations</a:t>
            </a:r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3DBB853-C277-42C7-80D0-110A8842E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xmlns="" id="{8D2CA353-4AC3-432A-8704-A618563EE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xmlns="" id="{71685CFF-C2D8-4119-9CDA-504914853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xmlns="" id="{119C20C9-05B5-4384-9F4E-B4B8FA299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xmlns="" id="{F78ACAA7-E69F-43D4-919F-59DCA6482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xmlns="" id="{96704AC3-E553-4428-AD42-796DD344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xmlns="" id="{3144CE2D-2D9E-4E16-92AA-F685E4549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xmlns="" id="{CD4C0C99-C139-4838-92A2-2C05514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xmlns="" id="{6D356AA9-ECE0-4E40-A277-44AC6EF76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xmlns="" id="{5A9C3CFE-942C-43DB-9652-8B264755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xmlns="" id="{F3DDB2C0-7B2C-4BA5-8ECA-463274672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xmlns="" id="{CCB346B3-FD72-422B-9688-F54E7739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xmlns="" id="{A5E738B1-537A-48F5-B99B-72BF4EA8B0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5CAAAF8-C872-447C-BCD0-F5CD3016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xmlns="" id="{3CD192F9-4898-4362-B1A2-3DDAA546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xmlns="" id="{25658BAB-0A60-4CAE-B735-5297A284A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xmlns="" id="{B176DB7C-2C45-4E08-956B-5D2E339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xmlns="" id="{671B014E-7E67-4978-A9AB-7C6E2F99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xmlns="" id="{193156F8-3B15-4064-8C4B-F21ED4F37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xmlns="" id="{96B721A4-876F-43D1-B231-585A55B38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xmlns="" id="{3D9AB238-BB7F-4D15-83B0-BD6CA92CC7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xmlns="" id="{85F91E03-6B79-4561-AADA-9D9EE5194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xmlns="" id="{A2B05A7B-02BB-4384-AB3F-6300769C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xmlns="" id="{10C0CEA7-547A-4AB3-99B0-971B1E98A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xmlns="" id="{643A7C23-A309-4BDC-AC90-7E150B0A7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xmlns="" id="{CDFCEA60-6323-4E47-A467-83E3D32C0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2D62A3B-08B7-4F45-B0BC-A23B2CC9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eform 11">
            <a:extLst>
              <a:ext uri="{FF2B5EF4-FFF2-40B4-BE49-F238E27FC236}">
                <a16:creationId xmlns:a16="http://schemas.microsoft.com/office/drawing/2014/main" xmlns="" id="{7527CAFC-17AC-48FE-AB33-811D38361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B90623DF-D80C-46AA-B329-ECA4D2540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00355"/>
            <a:ext cx="8915400" cy="517222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/>
              <a:t>The multiplication tables check which was due to take place for all children in year 4 did not happen this year.</a:t>
            </a:r>
          </a:p>
          <a:p>
            <a:r>
              <a:rPr lang="en-US" sz="2800"/>
              <a:t>The test consists of 25 questions and children have six seconds per question.</a:t>
            </a:r>
          </a:p>
          <a:p>
            <a:r>
              <a:rPr lang="en-US" sz="2800"/>
              <a:t>By the end of year 2, children should have quick recall of their 2, 5 and 10 x tables.</a:t>
            </a:r>
          </a:p>
          <a:p>
            <a:r>
              <a:rPr lang="en-US" sz="2800"/>
              <a:t>By the end of the year  3, children should have quick recall of their 2,3,4,5,8 and 10 x tables.</a:t>
            </a:r>
          </a:p>
          <a:p>
            <a:r>
              <a:rPr lang="en-US" sz="2800"/>
              <a:t>By the end of year 4, children should have quick recall of all of their times tables (1-12).</a:t>
            </a:r>
          </a:p>
          <a:p>
            <a:r>
              <a:rPr lang="en-US" sz="2800"/>
              <a:t>In year 5, children should aim to have quick recall of the corresponding division facts.  6 x 7 = 42               so 42 ÷ 6= 7 and 42 ÷7= 6.</a:t>
            </a:r>
          </a:p>
          <a:p>
            <a:endParaRPr lang="en-US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55394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587C9D-57F4-4022-9960-058B2FD4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265" y="279053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4400" b="1" u="sng"/>
              <a:t>What do we do in school to help?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0B4366-07E1-4010-8449-4892E488D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364" y="1817298"/>
            <a:ext cx="9432984" cy="36913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We now have a </a:t>
            </a:r>
            <a:r>
              <a:rPr lang="en-US" sz="3200" err="1"/>
              <a:t>rota</a:t>
            </a:r>
            <a:r>
              <a:rPr lang="en-US" sz="3200"/>
              <a:t> system to ensure that we teach times tables weekly in class too. I share this information in the newsletter. We also have some times tables starters in </a:t>
            </a:r>
            <a:r>
              <a:rPr lang="en-US" sz="3200" err="1"/>
              <a:t>maths</a:t>
            </a:r>
            <a:r>
              <a:rPr lang="en-US" sz="3200"/>
              <a:t> lessons but it is a very full curriculum and parental support is essential. </a:t>
            </a:r>
          </a:p>
          <a:p>
            <a:endParaRPr lang="en-US" sz="3200"/>
          </a:p>
          <a:p>
            <a:endParaRPr lang="en-US"/>
          </a:p>
        </p:txBody>
      </p:sp>
      <p:pic>
        <p:nvPicPr>
          <p:cNvPr id="4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7EA4D976-FC86-43F3-B328-DCCEC767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702" y="4737497"/>
            <a:ext cx="7631501" cy="198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b="1" u="sng"/>
              <a:t>Strategies and techniques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015378B5-E58C-4653-9B16-E3D6AB468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Focus on one set only for two weeks (or longer if you need). </a:t>
            </a:r>
          </a:p>
          <a:p>
            <a:r>
              <a:rPr lang="en-US" sz="3600"/>
              <a:t>I find that the best way to help children learn their times tables is to focus on just one set; the rest will fall into place eventually!</a:t>
            </a:r>
          </a:p>
        </p:txBody>
      </p:sp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F7395B-62CF-4D3B-959D-5AC3F3BC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00399"/>
          </a:xfrm>
        </p:spPr>
        <p:txBody>
          <a:bodyPr>
            <a:normAutofit fontScale="90000"/>
          </a:bodyPr>
          <a:lstStyle/>
          <a:p>
            <a:r>
              <a:rPr lang="en-US" b="1" u="sng">
                <a:solidFill>
                  <a:schemeClr val="accent1"/>
                </a:solidFill>
              </a:rPr>
              <a:t>Step 1- </a:t>
            </a:r>
            <a:r>
              <a:rPr lang="en-US"/>
              <a:t>When learning a new set of times tables, establish which ones they already know. This helps with confidence.</a:t>
            </a:r>
            <a:br>
              <a:rPr lang="en-US"/>
            </a:br>
            <a:r>
              <a:rPr lang="en-US"/>
              <a:t>Before they even begin, they know four!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DDE100-06F1-4A6A-BAFF-F13671488DF5}"/>
              </a:ext>
            </a:extLst>
          </p:cNvPr>
          <p:cNvSpPr txBox="1"/>
          <p:nvPr/>
        </p:nvSpPr>
        <p:spPr>
          <a:xfrm>
            <a:off x="2409646" y="2725947"/>
            <a:ext cx="2743200" cy="35958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</a:rPr>
              <a:t>1</a:t>
            </a: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 x 7= 7 </a:t>
            </a:r>
            <a:r>
              <a:rPr lang="en-US" sz="2800">
                <a:ea typeface="+mn-lt"/>
                <a:cs typeface="+mn-lt"/>
              </a:rPr>
              <a:t>    </a:t>
            </a:r>
            <a:endParaRPr lang="en-US" sz="2800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2 x 7= 14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3 x 7= 21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4 x 7= 28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5 x 7= 35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6 x 7=42</a:t>
            </a:r>
          </a:p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350362-7693-47A5-A70B-0CBD8BB80A53}"/>
              </a:ext>
            </a:extLst>
          </p:cNvPr>
          <p:cNvSpPr txBox="1"/>
          <p:nvPr/>
        </p:nvSpPr>
        <p:spPr>
          <a:xfrm>
            <a:off x="6262778" y="2725946"/>
            <a:ext cx="2743200" cy="35958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r>
              <a:rPr lang="en-US" sz="2800"/>
              <a:t>7x</a:t>
            </a:r>
            <a:r>
              <a:rPr lang="en-US" sz="2800">
                <a:ea typeface="+mn-lt"/>
                <a:cs typeface="+mn-lt"/>
              </a:rPr>
              <a:t> 7= 49     </a:t>
            </a:r>
            <a:endParaRPr lang="en-US" sz="2800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8x 7= 56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9x 7= 63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10x 7= 70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11x 7= 77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12x 7=84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8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F7395B-62CF-4D3B-959D-5AC3F3BC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00399"/>
          </a:xfrm>
        </p:spPr>
        <p:txBody>
          <a:bodyPr>
            <a:normAutofit fontScale="90000"/>
          </a:bodyPr>
          <a:lstStyle/>
          <a:p>
            <a:r>
              <a:rPr lang="en-US" b="1" u="sng">
                <a:solidFill>
                  <a:srgbClr val="FFFF00"/>
                </a:solidFill>
              </a:rPr>
              <a:t>Step 2-  </a:t>
            </a:r>
            <a:r>
              <a:rPr lang="en-US" b="1">
                <a:solidFill>
                  <a:srgbClr val="FFFF00"/>
                </a:solidFill>
              </a:rPr>
              <a:t>Flip it! </a:t>
            </a:r>
            <a:r>
              <a:rPr lang="en-US" b="1"/>
              <a:t>You might not know 5 x 7 but do you know 7 x 5? Have you already learnt your 5s? They use previous times tables knowledge to help.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DDE100-06F1-4A6A-BAFF-F13671488DF5}"/>
              </a:ext>
            </a:extLst>
          </p:cNvPr>
          <p:cNvSpPr txBox="1"/>
          <p:nvPr/>
        </p:nvSpPr>
        <p:spPr>
          <a:xfrm>
            <a:off x="2409646" y="2725947"/>
            <a:ext cx="2743200" cy="35958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</a:rPr>
              <a:t>1</a:t>
            </a: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 x 7= 7 </a:t>
            </a:r>
            <a:r>
              <a:rPr lang="en-US" sz="2800">
                <a:ea typeface="+mn-lt"/>
                <a:cs typeface="+mn-lt"/>
              </a:rPr>
              <a:t>    </a:t>
            </a:r>
            <a:endParaRPr lang="en-US" sz="2800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2 x 7= 14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3 x 7= 21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4 x 7= 28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5 x 7= 35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6 x 7=42</a:t>
            </a:r>
          </a:p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350362-7693-47A5-A70B-0CBD8BB80A53}"/>
              </a:ext>
            </a:extLst>
          </p:cNvPr>
          <p:cNvSpPr txBox="1"/>
          <p:nvPr/>
        </p:nvSpPr>
        <p:spPr>
          <a:xfrm>
            <a:off x="6262778" y="2725946"/>
            <a:ext cx="2743200" cy="35958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r>
              <a:rPr lang="en-US" sz="2800"/>
              <a:t>7x</a:t>
            </a:r>
            <a:r>
              <a:rPr lang="en-US" sz="2800">
                <a:ea typeface="+mn-lt"/>
                <a:cs typeface="+mn-lt"/>
              </a:rPr>
              <a:t> 7= 49     </a:t>
            </a:r>
            <a:endParaRPr lang="en-US" sz="2800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8x 7= 56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9x 7= 63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10x 7= 70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11x 7= 77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12x 7=84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F7395B-62CF-4D3B-959D-5AC3F3BC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189" y="149657"/>
            <a:ext cx="8911687" cy="2502965"/>
          </a:xfrm>
        </p:spPr>
        <p:txBody>
          <a:bodyPr>
            <a:normAutofit fontScale="90000"/>
          </a:bodyPr>
          <a:lstStyle/>
          <a:p>
            <a:r>
              <a:rPr lang="en-US" b="1" u="sng">
                <a:solidFill>
                  <a:srgbClr val="FF0000"/>
                </a:solidFill>
              </a:rPr>
              <a:t>Step 3-  </a:t>
            </a:r>
            <a:r>
              <a:rPr lang="en-US" b="1">
                <a:solidFill>
                  <a:srgbClr val="FF0000"/>
                </a:solidFill>
              </a:rPr>
              <a:t>The magic one! Choose a magic fact in the middle that they just have to remember. They can go back and forth from this one. 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/>
              <a:t>7x 7= 49- test them on this one lots! They just have to remember this one.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DDE100-06F1-4A6A-BAFF-F13671488DF5}"/>
              </a:ext>
            </a:extLst>
          </p:cNvPr>
          <p:cNvSpPr txBox="1"/>
          <p:nvPr/>
        </p:nvSpPr>
        <p:spPr>
          <a:xfrm>
            <a:off x="2424023" y="3186022"/>
            <a:ext cx="2743200" cy="35958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</a:rPr>
              <a:t>1</a:t>
            </a: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 x 7= 7 </a:t>
            </a:r>
            <a:r>
              <a:rPr lang="en-US" sz="2800">
                <a:ea typeface="+mn-lt"/>
                <a:cs typeface="+mn-lt"/>
              </a:rPr>
              <a:t>    </a:t>
            </a:r>
            <a:endParaRPr lang="en-US" sz="2800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2 x 7= 14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3 x 7= 21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4 x 7= 28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5 x 7= 35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6 x 7=42</a:t>
            </a:r>
          </a:p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350362-7693-47A5-A70B-0CBD8BB80A53}"/>
              </a:ext>
            </a:extLst>
          </p:cNvPr>
          <p:cNvSpPr txBox="1"/>
          <p:nvPr/>
        </p:nvSpPr>
        <p:spPr>
          <a:xfrm>
            <a:off x="6262778" y="3114135"/>
            <a:ext cx="2743200" cy="35958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rgbClr val="FF0000"/>
                </a:solidFill>
              </a:rPr>
              <a:t>7x</a:t>
            </a:r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 7= 49 </a:t>
            </a:r>
            <a:r>
              <a:rPr lang="en-US" sz="2800">
                <a:ea typeface="+mn-lt"/>
                <a:cs typeface="+mn-lt"/>
              </a:rPr>
              <a:t>    </a:t>
            </a:r>
            <a:endParaRPr lang="en-US" sz="2800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8x 7= 56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9x 7= 63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10x 7= 70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11x 7= 77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12x 7=84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F7395B-62CF-4D3B-959D-5AC3F3BC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189" y="149657"/>
            <a:ext cx="8911687" cy="2502965"/>
          </a:xfrm>
        </p:spPr>
        <p:txBody>
          <a:bodyPr>
            <a:normAutofit fontScale="90000"/>
          </a:bodyPr>
          <a:lstStyle/>
          <a:p>
            <a:r>
              <a:rPr lang="en-US" b="1" u="sng">
                <a:solidFill>
                  <a:srgbClr val="00B0F0"/>
                </a:solidFill>
              </a:rPr>
              <a:t>Step 4-  Choose a sensible starting point.  </a:t>
            </a:r>
            <a:r>
              <a:rPr lang="en-US" b="1">
                <a:solidFill>
                  <a:srgbClr val="FF0000"/>
                </a:solidFill>
              </a:rPr>
              <a:t> 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/>
              <a:t>When asked  8 x 7, try not to go back from   1 x 7. Why not go from the magic one and 7 x 7 and add 7? ( 49 + 7 = 56).</a:t>
            </a:r>
            <a:br>
              <a:rPr lang="en-US" b="1"/>
            </a:br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DDE100-06F1-4A6A-BAFF-F13671488DF5}"/>
              </a:ext>
            </a:extLst>
          </p:cNvPr>
          <p:cNvSpPr txBox="1"/>
          <p:nvPr/>
        </p:nvSpPr>
        <p:spPr>
          <a:xfrm>
            <a:off x="2409646" y="272594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350362-7693-47A5-A70B-0CBD8BB80A53}"/>
              </a:ext>
            </a:extLst>
          </p:cNvPr>
          <p:cNvSpPr txBox="1"/>
          <p:nvPr/>
        </p:nvSpPr>
        <p:spPr>
          <a:xfrm>
            <a:off x="4796287" y="27259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558C7A1-9260-4544-84C5-A1BCA6662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484" y="2133600"/>
            <a:ext cx="2303484" cy="46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0714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C53FD1-3DBA-4C27-90DF-64ABCD60CC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2431B6-C1D5-4398-BE4E-36F2E44F8E9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CB3524F-087C-4838-9553-7CBB129B4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781</Words>
  <Application>Microsoft Office PowerPoint</Application>
  <PresentationFormat>Custom</PresentationFormat>
  <Paragraphs>124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Wisp</vt:lpstr>
      <vt:lpstr>Brookland Junior School Times tables workshop</vt:lpstr>
      <vt:lpstr>Why are times tables important?</vt:lpstr>
      <vt:lpstr>National expectations</vt:lpstr>
      <vt:lpstr>What do we do in school to help?</vt:lpstr>
      <vt:lpstr>Strategies and techniques</vt:lpstr>
      <vt:lpstr>Step 1- When learning a new set of times tables, establish which ones they already know. This helps with confidence. Before they even begin, they know four!</vt:lpstr>
      <vt:lpstr>Step 2-  Flip it! You might not know 5 x 7 but do you know 7 x 5? Have you already learnt your 5s? They use previous times tables knowledge to help. </vt:lpstr>
      <vt:lpstr>Step 3-  The magic one! Choose a magic fact in the middle that they just have to remember. They can go back and forth from this one.  7x 7= 49- test them on this one lots! They just have to remember this one. </vt:lpstr>
      <vt:lpstr>Step 4-  Choose a sensible starting point.    When asked  8 x 7, try not to go back from   1 x 7. Why not go from the magic one and 7 x 7 and add 7? ( 49 + 7 = 56). </vt:lpstr>
      <vt:lpstr>Other ideas to help- highlight all multiples of 7 in a 100 square, what do you notice? Looking for patterns is important!</vt:lpstr>
      <vt:lpstr>Using a horizonal number line to help when looking for patterns. What do you notice?</vt:lpstr>
      <vt:lpstr>Then play a game going back and forth. You point to the number at the top and they multiply by the chosen timetable.  How many can they answer in a minute?</vt:lpstr>
      <vt:lpstr>Nine times tables trick! Hold your hands up palms facing away. The little finger to the left is number 1 and the next finger number 2.  To work out 8 x 9 put your 8th finger down. Everything to the left of that 8th finger is tens and everything to the right is ones!  8 x 9 = 72</vt:lpstr>
      <vt:lpstr>PowerPoint Presentation</vt:lpstr>
      <vt:lpstr>Dice games to reinforce</vt:lpstr>
      <vt:lpstr>Dice games to reinforce</vt:lpstr>
      <vt:lpstr>Dice games to reinforce</vt:lpstr>
      <vt:lpstr>Dice games to reinforce</vt:lpstr>
      <vt:lpstr>Card games</vt:lpstr>
      <vt:lpstr>Online games</vt:lpstr>
      <vt:lpstr>TT Rockstars</vt:lpstr>
      <vt:lpstr>Thanks for attending! I can take a few questions...hands up or chat box please!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Design</dc:title>
  <dc:creator>Ms Hirshler</dc:creator>
  <cp:lastModifiedBy>Deborah Hirshler</cp:lastModifiedBy>
  <cp:revision>404</cp:revision>
  <dcterms:created xsi:type="dcterms:W3CDTF">2020-06-30T12:35:27Z</dcterms:created>
  <dcterms:modified xsi:type="dcterms:W3CDTF">2020-07-02T09:56:00Z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