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26"/>
  </p:notesMasterIdLst>
  <p:sldIdLst>
    <p:sldId id="256" r:id="rId5"/>
    <p:sldId id="257" r:id="rId6"/>
    <p:sldId id="259" r:id="rId7"/>
    <p:sldId id="275" r:id="rId8"/>
    <p:sldId id="260" r:id="rId9"/>
    <p:sldId id="262" r:id="rId10"/>
    <p:sldId id="279" r:id="rId11"/>
    <p:sldId id="280" r:id="rId12"/>
    <p:sldId id="281" r:id="rId13"/>
    <p:sldId id="270" r:id="rId14"/>
    <p:sldId id="276" r:id="rId15"/>
    <p:sldId id="286" r:id="rId16"/>
    <p:sldId id="282" r:id="rId17"/>
    <p:sldId id="284" r:id="rId18"/>
    <p:sldId id="265" r:id="rId19"/>
    <p:sldId id="266" r:id="rId20"/>
    <p:sldId id="267" r:id="rId21"/>
    <p:sldId id="274" r:id="rId22"/>
    <p:sldId id="272" r:id="rId23"/>
    <p:sldId id="283" r:id="rId24"/>
    <p:sldId id="26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BA6DFF-702D-4EAF-97B3-3D02B3946E26}" v="2" dt="2026-05-12T14:00:00.1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B69DFE-7BDF-4F07-807F-0FEDEFAE3ED4}"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D0E03E8-B100-427D-A654-D6795CBB581F}">
      <dgm:prSet/>
      <dgm:spPr/>
      <dgm:t>
        <a:bodyPr/>
        <a:lstStyle/>
        <a:p>
          <a:r>
            <a:rPr lang="en-GB" b="1"/>
            <a:t>What is self-talk?</a:t>
          </a:r>
          <a:br>
            <a:rPr lang="en-GB"/>
          </a:br>
          <a:r>
            <a:rPr lang="en-GB"/>
            <a:t>The internal voice we all have (what we say to ourselves in our minds)</a:t>
          </a:r>
          <a:endParaRPr lang="en-US"/>
        </a:p>
      </dgm:t>
    </dgm:pt>
    <dgm:pt modelId="{D46AACF9-3F2E-45D2-8645-4EF3E64F8805}" type="parTrans" cxnId="{49C25AF3-4794-4162-B0CB-1A523E5D75A4}">
      <dgm:prSet/>
      <dgm:spPr/>
      <dgm:t>
        <a:bodyPr/>
        <a:lstStyle/>
        <a:p>
          <a:endParaRPr lang="en-US"/>
        </a:p>
      </dgm:t>
    </dgm:pt>
    <dgm:pt modelId="{BB83B213-1853-4348-98F2-F8BFA43FC365}" type="sibTrans" cxnId="{49C25AF3-4794-4162-B0CB-1A523E5D75A4}">
      <dgm:prSet/>
      <dgm:spPr/>
      <dgm:t>
        <a:bodyPr/>
        <a:lstStyle/>
        <a:p>
          <a:endParaRPr lang="en-US"/>
        </a:p>
      </dgm:t>
    </dgm:pt>
    <dgm:pt modelId="{79ECC834-EC27-45C2-B363-44C97D659AE3}">
      <dgm:prSet/>
      <dgm:spPr/>
      <dgm:t>
        <a:bodyPr/>
        <a:lstStyle/>
        <a:p>
          <a:r>
            <a:rPr lang="en-GB"/>
            <a:t>Negative self-talk can fuel anxiety, anger, and low self-esteem.</a:t>
          </a:r>
          <a:endParaRPr lang="en-US"/>
        </a:p>
      </dgm:t>
    </dgm:pt>
    <dgm:pt modelId="{657A89BE-80AB-439C-A81A-BB978FD2F610}" type="parTrans" cxnId="{12590F4A-23B4-441F-84ED-38EFE698625C}">
      <dgm:prSet/>
      <dgm:spPr/>
      <dgm:t>
        <a:bodyPr/>
        <a:lstStyle/>
        <a:p>
          <a:endParaRPr lang="en-US"/>
        </a:p>
      </dgm:t>
    </dgm:pt>
    <dgm:pt modelId="{21229C8A-7678-4CE2-B032-8DCC609F6C82}" type="sibTrans" cxnId="{12590F4A-23B4-441F-84ED-38EFE698625C}">
      <dgm:prSet/>
      <dgm:spPr/>
      <dgm:t>
        <a:bodyPr/>
        <a:lstStyle/>
        <a:p>
          <a:endParaRPr lang="en-US"/>
        </a:p>
      </dgm:t>
    </dgm:pt>
    <dgm:pt modelId="{C803C32F-E2AF-42E8-88D7-F3F5817B2592}">
      <dgm:prSet/>
      <dgm:spPr/>
      <dgm:t>
        <a:bodyPr/>
        <a:lstStyle/>
        <a:p>
          <a:r>
            <a:rPr lang="en-GB"/>
            <a:t>Positive self-talk helps regulate emotions, build confidence, and reduce overreactions.</a:t>
          </a:r>
          <a:endParaRPr lang="en-US"/>
        </a:p>
      </dgm:t>
    </dgm:pt>
    <dgm:pt modelId="{8F379070-FA36-412D-BA88-990F96DE39A1}" type="parTrans" cxnId="{A37D8091-7520-4B6F-AEBE-03C8758B18F7}">
      <dgm:prSet/>
      <dgm:spPr/>
      <dgm:t>
        <a:bodyPr/>
        <a:lstStyle/>
        <a:p>
          <a:endParaRPr lang="en-US"/>
        </a:p>
      </dgm:t>
    </dgm:pt>
    <dgm:pt modelId="{322D94E3-12AE-44A9-BB69-963A86F66E0A}" type="sibTrans" cxnId="{A37D8091-7520-4B6F-AEBE-03C8758B18F7}">
      <dgm:prSet/>
      <dgm:spPr/>
      <dgm:t>
        <a:bodyPr/>
        <a:lstStyle/>
        <a:p>
          <a:endParaRPr lang="en-US"/>
        </a:p>
      </dgm:t>
    </dgm:pt>
    <dgm:pt modelId="{E961E56B-B86F-4DDC-BA97-3C57CBFC1AE1}">
      <dgm:prSet/>
      <dgm:spPr/>
      <dgm:t>
        <a:bodyPr/>
        <a:lstStyle/>
        <a:p>
          <a:r>
            <a:rPr lang="en-GB" b="1" dirty="0"/>
            <a:t>How adults can support:</a:t>
          </a:r>
          <a:endParaRPr lang="en-US" dirty="0"/>
        </a:p>
      </dgm:t>
    </dgm:pt>
    <dgm:pt modelId="{20663D7C-8CBD-4A7D-90C1-C731B71D2D00}" type="parTrans" cxnId="{C146AF64-3174-4EBC-9035-184059517E14}">
      <dgm:prSet/>
      <dgm:spPr/>
      <dgm:t>
        <a:bodyPr/>
        <a:lstStyle/>
        <a:p>
          <a:endParaRPr lang="en-US"/>
        </a:p>
      </dgm:t>
    </dgm:pt>
    <dgm:pt modelId="{5CC80E23-0493-47DF-BC69-C26D7BEAB39F}" type="sibTrans" cxnId="{C146AF64-3174-4EBC-9035-184059517E14}">
      <dgm:prSet/>
      <dgm:spPr/>
      <dgm:t>
        <a:bodyPr/>
        <a:lstStyle/>
        <a:p>
          <a:endParaRPr lang="en-US"/>
        </a:p>
      </dgm:t>
    </dgm:pt>
    <dgm:pt modelId="{B8A6A661-1416-415D-BE41-212E180CF2D8}">
      <dgm:prSet/>
      <dgm:spPr/>
      <dgm:t>
        <a:bodyPr/>
        <a:lstStyle/>
        <a:p>
          <a:r>
            <a:rPr lang="en-GB"/>
            <a:t>Model positive self-talk out loud.</a:t>
          </a:r>
          <a:endParaRPr lang="en-US"/>
        </a:p>
      </dgm:t>
    </dgm:pt>
    <dgm:pt modelId="{8E7CD541-A28F-4811-BB17-DF80B5286014}" type="parTrans" cxnId="{CEA32644-D08C-4935-B165-168D92F47B61}">
      <dgm:prSet/>
      <dgm:spPr/>
      <dgm:t>
        <a:bodyPr/>
        <a:lstStyle/>
        <a:p>
          <a:endParaRPr lang="en-US"/>
        </a:p>
      </dgm:t>
    </dgm:pt>
    <dgm:pt modelId="{AC842F9B-A829-4503-839B-C4969C2ADFA0}" type="sibTrans" cxnId="{CEA32644-D08C-4935-B165-168D92F47B61}">
      <dgm:prSet/>
      <dgm:spPr/>
      <dgm:t>
        <a:bodyPr/>
        <a:lstStyle/>
        <a:p>
          <a:endParaRPr lang="en-US"/>
        </a:p>
      </dgm:t>
    </dgm:pt>
    <dgm:pt modelId="{084DF993-7EAF-47C7-8033-79C67BF27B50}">
      <dgm:prSet/>
      <dgm:spPr/>
      <dgm:t>
        <a:bodyPr/>
        <a:lstStyle/>
        <a:p>
          <a:r>
            <a:rPr lang="en-GB" dirty="0"/>
            <a:t>Prompt children with alternative ways of thinking.</a:t>
          </a:r>
          <a:endParaRPr lang="en-US" dirty="0"/>
        </a:p>
      </dgm:t>
    </dgm:pt>
    <dgm:pt modelId="{84C8727E-A7BE-4DBF-A8FA-359AD25C7243}" type="parTrans" cxnId="{84EC9F44-F2C5-440B-9AA9-8CA32B60B962}">
      <dgm:prSet/>
      <dgm:spPr/>
      <dgm:t>
        <a:bodyPr/>
        <a:lstStyle/>
        <a:p>
          <a:endParaRPr lang="en-US"/>
        </a:p>
      </dgm:t>
    </dgm:pt>
    <dgm:pt modelId="{7590E4C0-D619-4F39-972F-423890105F2F}" type="sibTrans" cxnId="{84EC9F44-F2C5-440B-9AA9-8CA32B60B962}">
      <dgm:prSet/>
      <dgm:spPr/>
      <dgm:t>
        <a:bodyPr/>
        <a:lstStyle/>
        <a:p>
          <a:endParaRPr lang="en-US"/>
        </a:p>
      </dgm:t>
    </dgm:pt>
    <dgm:pt modelId="{4B2B0A8A-1F39-4FAB-8681-3496E8B42938}">
      <dgm:prSet/>
      <dgm:spPr/>
      <dgm:t>
        <a:bodyPr/>
        <a:lstStyle/>
        <a:p>
          <a:r>
            <a:rPr lang="en-GB"/>
            <a:t>Reinforce effort, not just outcome.</a:t>
          </a:r>
          <a:endParaRPr lang="en-US"/>
        </a:p>
      </dgm:t>
    </dgm:pt>
    <dgm:pt modelId="{42031414-0A41-490E-AAC4-14A874DAFA69}" type="parTrans" cxnId="{E6DD6AE0-C798-48DB-933A-E906539AA335}">
      <dgm:prSet/>
      <dgm:spPr/>
      <dgm:t>
        <a:bodyPr/>
        <a:lstStyle/>
        <a:p>
          <a:endParaRPr lang="en-US"/>
        </a:p>
      </dgm:t>
    </dgm:pt>
    <dgm:pt modelId="{CC021BEF-3F7C-4E58-9C39-2034DD8D4B4E}" type="sibTrans" cxnId="{E6DD6AE0-C798-48DB-933A-E906539AA335}">
      <dgm:prSet/>
      <dgm:spPr/>
      <dgm:t>
        <a:bodyPr/>
        <a:lstStyle/>
        <a:p>
          <a:endParaRPr lang="en-US"/>
        </a:p>
      </dgm:t>
    </dgm:pt>
    <dgm:pt modelId="{02D029A1-874A-4713-B44A-9B24A644E64A}" type="pres">
      <dgm:prSet presAssocID="{BFB69DFE-7BDF-4F07-807F-0FEDEFAE3ED4}" presName="diagram" presStyleCnt="0">
        <dgm:presLayoutVars>
          <dgm:dir/>
          <dgm:resizeHandles val="exact"/>
        </dgm:presLayoutVars>
      </dgm:prSet>
      <dgm:spPr/>
    </dgm:pt>
    <dgm:pt modelId="{62BE653E-A5BC-45E5-BF8A-DD932A41B1B9}" type="pres">
      <dgm:prSet presAssocID="{2D0E03E8-B100-427D-A654-D6795CBB581F}" presName="node" presStyleLbl="node1" presStyleIdx="0" presStyleCnt="7" custLinFactNeighborX="52049">
        <dgm:presLayoutVars>
          <dgm:bulletEnabled val="1"/>
        </dgm:presLayoutVars>
      </dgm:prSet>
      <dgm:spPr/>
    </dgm:pt>
    <dgm:pt modelId="{20AC4E90-1B9C-4DE6-A786-C25DA8C72746}" type="pres">
      <dgm:prSet presAssocID="{BB83B213-1853-4348-98F2-F8BFA43FC365}" presName="sibTrans" presStyleCnt="0"/>
      <dgm:spPr/>
    </dgm:pt>
    <dgm:pt modelId="{85FBB117-91CA-420F-ACA4-25DB0D91A715}" type="pres">
      <dgm:prSet presAssocID="{79ECC834-EC27-45C2-B363-44C97D659AE3}" presName="node" presStyleLbl="node1" presStyleIdx="1" presStyleCnt="7" custLinFactNeighborX="58331" custLinFactNeighborY="-1496">
        <dgm:presLayoutVars>
          <dgm:bulletEnabled val="1"/>
        </dgm:presLayoutVars>
      </dgm:prSet>
      <dgm:spPr/>
    </dgm:pt>
    <dgm:pt modelId="{74C4E3FD-CCB5-4C07-B0B4-1384DFAE3C7B}" type="pres">
      <dgm:prSet presAssocID="{21229C8A-7678-4CE2-B032-8DCC609F6C82}" presName="sibTrans" presStyleCnt="0"/>
      <dgm:spPr/>
    </dgm:pt>
    <dgm:pt modelId="{C00714A8-53F0-4805-9BDC-499F4C947B19}" type="pres">
      <dgm:prSet presAssocID="{C803C32F-E2AF-42E8-88D7-F3F5817B2592}" presName="node" presStyleLbl="node1" presStyleIdx="2" presStyleCnt="7" custLinFactNeighborX="64164" custLinFactNeighborY="-748">
        <dgm:presLayoutVars>
          <dgm:bulletEnabled val="1"/>
        </dgm:presLayoutVars>
      </dgm:prSet>
      <dgm:spPr/>
    </dgm:pt>
    <dgm:pt modelId="{5DCF13FA-5CB4-48F9-81EF-5A7DE84E5BD2}" type="pres">
      <dgm:prSet presAssocID="{322D94E3-12AE-44A9-BB69-963A86F66E0A}" presName="sibTrans" presStyleCnt="0"/>
      <dgm:spPr/>
    </dgm:pt>
    <dgm:pt modelId="{FE1B6BC3-9B75-4A96-8EC2-CD7407ABCDD0}" type="pres">
      <dgm:prSet presAssocID="{E961E56B-B86F-4DDC-BA97-3C57CBFC1AE1}" presName="node" presStyleLbl="node1" presStyleIdx="3" presStyleCnt="7" custLinFactX="-149154" custLinFactY="10999" custLinFactNeighborX="-200000" custLinFactNeighborY="100000">
        <dgm:presLayoutVars>
          <dgm:bulletEnabled val="1"/>
        </dgm:presLayoutVars>
      </dgm:prSet>
      <dgm:spPr/>
    </dgm:pt>
    <dgm:pt modelId="{02036A32-6005-40FF-A33F-0CEC667321C0}" type="pres">
      <dgm:prSet presAssocID="{5CC80E23-0493-47DF-BC69-C26D7BEAB39F}" presName="sibTrans" presStyleCnt="0"/>
      <dgm:spPr/>
    </dgm:pt>
    <dgm:pt modelId="{E9FF1D53-A4F9-4543-82EF-2005E086D095}" type="pres">
      <dgm:prSet presAssocID="{B8A6A661-1416-415D-BE41-212E180CF2D8}" presName="node" presStyleLbl="node1" presStyleIdx="4" presStyleCnt="7" custLinFactNeighborX="53769" custLinFactNeighborY="-4886">
        <dgm:presLayoutVars>
          <dgm:bulletEnabled val="1"/>
        </dgm:presLayoutVars>
      </dgm:prSet>
      <dgm:spPr/>
    </dgm:pt>
    <dgm:pt modelId="{443E4093-F356-4FD0-A7C1-A71C61B6D88C}" type="pres">
      <dgm:prSet presAssocID="{AC842F9B-A829-4503-839B-C4969C2ADFA0}" presName="sibTrans" presStyleCnt="0"/>
      <dgm:spPr/>
    </dgm:pt>
    <dgm:pt modelId="{991A744F-4990-4E55-B1B2-05159495A5BE}" type="pres">
      <dgm:prSet presAssocID="{084DF993-7EAF-47C7-8033-79C67BF27B50}" presName="node" presStyleLbl="node1" presStyleIdx="5" presStyleCnt="7" custLinFactNeighborX="56188" custLinFactNeighborY="-6464">
        <dgm:presLayoutVars>
          <dgm:bulletEnabled val="1"/>
        </dgm:presLayoutVars>
      </dgm:prSet>
      <dgm:spPr/>
    </dgm:pt>
    <dgm:pt modelId="{71F60C1C-2CFB-4AFA-863C-6B9E1D42FE81}" type="pres">
      <dgm:prSet presAssocID="{7590E4C0-D619-4F39-972F-423890105F2F}" presName="sibTrans" presStyleCnt="0"/>
      <dgm:spPr/>
    </dgm:pt>
    <dgm:pt modelId="{DEA0B950-9361-46AE-BCE7-E073682FFFF1}" type="pres">
      <dgm:prSet presAssocID="{4B2B0A8A-1F39-4FAB-8681-3496E8B42938}" presName="node" presStyleLbl="node1" presStyleIdx="6" presStyleCnt="7" custLinFactNeighborX="49742" custLinFactNeighborY="-6864">
        <dgm:presLayoutVars>
          <dgm:bulletEnabled val="1"/>
        </dgm:presLayoutVars>
      </dgm:prSet>
      <dgm:spPr/>
    </dgm:pt>
  </dgm:ptLst>
  <dgm:cxnLst>
    <dgm:cxn modelId="{9FD6AD23-7F24-4A2D-A1A3-855D6DBC6759}" type="presOf" srcId="{79ECC834-EC27-45C2-B363-44C97D659AE3}" destId="{85FBB117-91CA-420F-ACA4-25DB0D91A715}" srcOrd="0" destOrd="0" presId="urn:microsoft.com/office/officeart/2005/8/layout/default"/>
    <dgm:cxn modelId="{F2CA2A38-30C1-4D11-9C25-348F0D1A0665}" type="presOf" srcId="{C803C32F-E2AF-42E8-88D7-F3F5817B2592}" destId="{C00714A8-53F0-4805-9BDC-499F4C947B19}" srcOrd="0" destOrd="0" presId="urn:microsoft.com/office/officeart/2005/8/layout/default"/>
    <dgm:cxn modelId="{A0642F63-4A9A-42D3-BA86-C46651357328}" type="presOf" srcId="{B8A6A661-1416-415D-BE41-212E180CF2D8}" destId="{E9FF1D53-A4F9-4543-82EF-2005E086D095}" srcOrd="0" destOrd="0" presId="urn:microsoft.com/office/officeart/2005/8/layout/default"/>
    <dgm:cxn modelId="{CEA32644-D08C-4935-B165-168D92F47B61}" srcId="{BFB69DFE-7BDF-4F07-807F-0FEDEFAE3ED4}" destId="{B8A6A661-1416-415D-BE41-212E180CF2D8}" srcOrd="4" destOrd="0" parTransId="{8E7CD541-A28F-4811-BB17-DF80B5286014}" sibTransId="{AC842F9B-A829-4503-839B-C4969C2ADFA0}"/>
    <dgm:cxn modelId="{84EC9F44-F2C5-440B-9AA9-8CA32B60B962}" srcId="{BFB69DFE-7BDF-4F07-807F-0FEDEFAE3ED4}" destId="{084DF993-7EAF-47C7-8033-79C67BF27B50}" srcOrd="5" destOrd="0" parTransId="{84C8727E-A7BE-4DBF-A8FA-359AD25C7243}" sibTransId="{7590E4C0-D619-4F39-972F-423890105F2F}"/>
    <dgm:cxn modelId="{C146AF64-3174-4EBC-9035-184059517E14}" srcId="{BFB69DFE-7BDF-4F07-807F-0FEDEFAE3ED4}" destId="{E961E56B-B86F-4DDC-BA97-3C57CBFC1AE1}" srcOrd="3" destOrd="0" parTransId="{20663D7C-8CBD-4A7D-90C1-C731B71D2D00}" sibTransId="{5CC80E23-0493-47DF-BC69-C26D7BEAB39F}"/>
    <dgm:cxn modelId="{12590F4A-23B4-441F-84ED-38EFE698625C}" srcId="{BFB69DFE-7BDF-4F07-807F-0FEDEFAE3ED4}" destId="{79ECC834-EC27-45C2-B363-44C97D659AE3}" srcOrd="1" destOrd="0" parTransId="{657A89BE-80AB-439C-A81A-BB978FD2F610}" sibTransId="{21229C8A-7678-4CE2-B032-8DCC609F6C82}"/>
    <dgm:cxn modelId="{113EA577-005E-44BB-B4E4-52B08D426A58}" type="presOf" srcId="{E961E56B-B86F-4DDC-BA97-3C57CBFC1AE1}" destId="{FE1B6BC3-9B75-4A96-8EC2-CD7407ABCDD0}" srcOrd="0" destOrd="0" presId="urn:microsoft.com/office/officeart/2005/8/layout/default"/>
    <dgm:cxn modelId="{B8FA5882-353E-49AE-9E27-E0829AB01897}" type="presOf" srcId="{2D0E03E8-B100-427D-A654-D6795CBB581F}" destId="{62BE653E-A5BC-45E5-BF8A-DD932A41B1B9}" srcOrd="0" destOrd="0" presId="urn:microsoft.com/office/officeart/2005/8/layout/default"/>
    <dgm:cxn modelId="{A37D8091-7520-4B6F-AEBE-03C8758B18F7}" srcId="{BFB69DFE-7BDF-4F07-807F-0FEDEFAE3ED4}" destId="{C803C32F-E2AF-42E8-88D7-F3F5817B2592}" srcOrd="2" destOrd="0" parTransId="{8F379070-FA36-412D-BA88-990F96DE39A1}" sibTransId="{322D94E3-12AE-44A9-BB69-963A86F66E0A}"/>
    <dgm:cxn modelId="{57D8E892-438C-4D17-A3B7-AC5BE626EA31}" type="presOf" srcId="{4B2B0A8A-1F39-4FAB-8681-3496E8B42938}" destId="{DEA0B950-9361-46AE-BCE7-E073682FFFF1}" srcOrd="0" destOrd="0" presId="urn:microsoft.com/office/officeart/2005/8/layout/default"/>
    <dgm:cxn modelId="{F15A91B4-FF23-4A0B-8351-5495FDE4F7B9}" type="presOf" srcId="{BFB69DFE-7BDF-4F07-807F-0FEDEFAE3ED4}" destId="{02D029A1-874A-4713-B44A-9B24A644E64A}" srcOrd="0" destOrd="0" presId="urn:microsoft.com/office/officeart/2005/8/layout/default"/>
    <dgm:cxn modelId="{E6DD6AE0-C798-48DB-933A-E906539AA335}" srcId="{BFB69DFE-7BDF-4F07-807F-0FEDEFAE3ED4}" destId="{4B2B0A8A-1F39-4FAB-8681-3496E8B42938}" srcOrd="6" destOrd="0" parTransId="{42031414-0A41-490E-AAC4-14A874DAFA69}" sibTransId="{CC021BEF-3F7C-4E58-9C39-2034DD8D4B4E}"/>
    <dgm:cxn modelId="{49C25AF3-4794-4162-B0CB-1A523E5D75A4}" srcId="{BFB69DFE-7BDF-4F07-807F-0FEDEFAE3ED4}" destId="{2D0E03E8-B100-427D-A654-D6795CBB581F}" srcOrd="0" destOrd="0" parTransId="{D46AACF9-3F2E-45D2-8645-4EF3E64F8805}" sibTransId="{BB83B213-1853-4348-98F2-F8BFA43FC365}"/>
    <dgm:cxn modelId="{FF078DF6-B642-4AD5-A274-0B69A3BF2218}" type="presOf" srcId="{084DF993-7EAF-47C7-8033-79C67BF27B50}" destId="{991A744F-4990-4E55-B1B2-05159495A5BE}" srcOrd="0" destOrd="0" presId="urn:microsoft.com/office/officeart/2005/8/layout/default"/>
    <dgm:cxn modelId="{B1A737F3-1307-4B62-8547-23032AA70E7C}" type="presParOf" srcId="{02D029A1-874A-4713-B44A-9B24A644E64A}" destId="{62BE653E-A5BC-45E5-BF8A-DD932A41B1B9}" srcOrd="0" destOrd="0" presId="urn:microsoft.com/office/officeart/2005/8/layout/default"/>
    <dgm:cxn modelId="{B0539062-5E89-44A7-83F4-1246327F9671}" type="presParOf" srcId="{02D029A1-874A-4713-B44A-9B24A644E64A}" destId="{20AC4E90-1B9C-4DE6-A786-C25DA8C72746}" srcOrd="1" destOrd="0" presId="urn:microsoft.com/office/officeart/2005/8/layout/default"/>
    <dgm:cxn modelId="{08BADC33-3507-4D21-9924-6B14988DE74A}" type="presParOf" srcId="{02D029A1-874A-4713-B44A-9B24A644E64A}" destId="{85FBB117-91CA-420F-ACA4-25DB0D91A715}" srcOrd="2" destOrd="0" presId="urn:microsoft.com/office/officeart/2005/8/layout/default"/>
    <dgm:cxn modelId="{18E6B71A-10FA-49BC-AAE8-CDD1039A211D}" type="presParOf" srcId="{02D029A1-874A-4713-B44A-9B24A644E64A}" destId="{74C4E3FD-CCB5-4C07-B0B4-1384DFAE3C7B}" srcOrd="3" destOrd="0" presId="urn:microsoft.com/office/officeart/2005/8/layout/default"/>
    <dgm:cxn modelId="{A33BA022-0FD2-4EF9-A221-A20AF80E3DB7}" type="presParOf" srcId="{02D029A1-874A-4713-B44A-9B24A644E64A}" destId="{C00714A8-53F0-4805-9BDC-499F4C947B19}" srcOrd="4" destOrd="0" presId="urn:microsoft.com/office/officeart/2005/8/layout/default"/>
    <dgm:cxn modelId="{B83EC117-F015-4BF7-BE41-97C00AB72C24}" type="presParOf" srcId="{02D029A1-874A-4713-B44A-9B24A644E64A}" destId="{5DCF13FA-5CB4-48F9-81EF-5A7DE84E5BD2}" srcOrd="5" destOrd="0" presId="urn:microsoft.com/office/officeart/2005/8/layout/default"/>
    <dgm:cxn modelId="{117C2BA6-9B08-4F19-BCB8-362B0B1418AA}" type="presParOf" srcId="{02D029A1-874A-4713-B44A-9B24A644E64A}" destId="{FE1B6BC3-9B75-4A96-8EC2-CD7407ABCDD0}" srcOrd="6" destOrd="0" presId="urn:microsoft.com/office/officeart/2005/8/layout/default"/>
    <dgm:cxn modelId="{67F95106-E510-461B-8930-682EFA6A6406}" type="presParOf" srcId="{02D029A1-874A-4713-B44A-9B24A644E64A}" destId="{02036A32-6005-40FF-A33F-0CEC667321C0}" srcOrd="7" destOrd="0" presId="urn:microsoft.com/office/officeart/2005/8/layout/default"/>
    <dgm:cxn modelId="{37588DCB-A7E2-43DD-AA00-08C6694351BC}" type="presParOf" srcId="{02D029A1-874A-4713-B44A-9B24A644E64A}" destId="{E9FF1D53-A4F9-4543-82EF-2005E086D095}" srcOrd="8" destOrd="0" presId="urn:microsoft.com/office/officeart/2005/8/layout/default"/>
    <dgm:cxn modelId="{7F1F0C86-79EB-4D92-A1B4-338ED4D426A6}" type="presParOf" srcId="{02D029A1-874A-4713-B44A-9B24A644E64A}" destId="{443E4093-F356-4FD0-A7C1-A71C61B6D88C}" srcOrd="9" destOrd="0" presId="urn:microsoft.com/office/officeart/2005/8/layout/default"/>
    <dgm:cxn modelId="{382E89A7-A915-48A9-98E8-0D53D98E7343}" type="presParOf" srcId="{02D029A1-874A-4713-B44A-9B24A644E64A}" destId="{991A744F-4990-4E55-B1B2-05159495A5BE}" srcOrd="10" destOrd="0" presId="urn:microsoft.com/office/officeart/2005/8/layout/default"/>
    <dgm:cxn modelId="{67B64225-1E23-45CD-94A1-366ED891BEA1}" type="presParOf" srcId="{02D029A1-874A-4713-B44A-9B24A644E64A}" destId="{71F60C1C-2CFB-4AFA-863C-6B9E1D42FE81}" srcOrd="11" destOrd="0" presId="urn:microsoft.com/office/officeart/2005/8/layout/default"/>
    <dgm:cxn modelId="{A0FD6555-E4AA-4B51-9984-6A8FFA47B370}" type="presParOf" srcId="{02D029A1-874A-4713-B44A-9B24A644E64A}" destId="{DEA0B950-9361-46AE-BCE7-E073682FFFF1}"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37A6B85-A6D0-4717-B4D2-10DB60E5B3E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2CFE1FB-A780-4092-903D-0DC102CA19BF}">
      <dgm:prSet/>
      <dgm:spPr/>
      <dgm:t>
        <a:bodyPr/>
        <a:lstStyle/>
        <a:p>
          <a:r>
            <a:rPr lang="en-GB" b="1" i="0" baseline="0"/>
            <a:t>Common negative self-talk in young people:</a:t>
          </a:r>
          <a:endParaRPr lang="en-US"/>
        </a:p>
      </dgm:t>
    </dgm:pt>
    <dgm:pt modelId="{A3C6D249-5851-4CBB-B660-A7F9BC91E3D8}" type="parTrans" cxnId="{434E2319-AF4B-4209-A22F-297F9704191A}">
      <dgm:prSet/>
      <dgm:spPr/>
      <dgm:t>
        <a:bodyPr/>
        <a:lstStyle/>
        <a:p>
          <a:endParaRPr lang="en-US"/>
        </a:p>
      </dgm:t>
    </dgm:pt>
    <dgm:pt modelId="{7C7D69D0-B13A-4FFF-8975-E5A074F2BF3E}" type="sibTrans" cxnId="{434E2319-AF4B-4209-A22F-297F9704191A}">
      <dgm:prSet/>
      <dgm:spPr/>
      <dgm:t>
        <a:bodyPr/>
        <a:lstStyle/>
        <a:p>
          <a:endParaRPr lang="en-US"/>
        </a:p>
      </dgm:t>
    </dgm:pt>
    <dgm:pt modelId="{079649E2-A13B-4EB3-8135-3CBB1488B449}">
      <dgm:prSet/>
      <dgm:spPr/>
      <dgm:t>
        <a:bodyPr/>
        <a:lstStyle/>
        <a:p>
          <a:r>
            <a:rPr lang="en-GB" b="0" i="0" baseline="0"/>
            <a:t>“I always mess things up.”</a:t>
          </a:r>
          <a:endParaRPr lang="en-US"/>
        </a:p>
      </dgm:t>
    </dgm:pt>
    <dgm:pt modelId="{88D51C29-9F85-4A74-B525-607BDAD7B71B}" type="parTrans" cxnId="{69156380-A436-45B4-BC93-A2082F61C90C}">
      <dgm:prSet/>
      <dgm:spPr/>
      <dgm:t>
        <a:bodyPr/>
        <a:lstStyle/>
        <a:p>
          <a:endParaRPr lang="en-US"/>
        </a:p>
      </dgm:t>
    </dgm:pt>
    <dgm:pt modelId="{EE91FECC-892D-43CF-AD64-DF804FC54712}" type="sibTrans" cxnId="{69156380-A436-45B4-BC93-A2082F61C90C}">
      <dgm:prSet/>
      <dgm:spPr/>
      <dgm:t>
        <a:bodyPr/>
        <a:lstStyle/>
        <a:p>
          <a:endParaRPr lang="en-US"/>
        </a:p>
      </dgm:t>
    </dgm:pt>
    <dgm:pt modelId="{74481BC0-DC53-4C53-8785-FBF938A9E120}">
      <dgm:prSet/>
      <dgm:spPr/>
      <dgm:t>
        <a:bodyPr/>
        <a:lstStyle/>
        <a:p>
          <a:r>
            <a:rPr lang="en-GB" b="0" i="0" baseline="0"/>
            <a:t>“Everyone’s laughing at me.”</a:t>
          </a:r>
          <a:endParaRPr lang="en-US"/>
        </a:p>
      </dgm:t>
    </dgm:pt>
    <dgm:pt modelId="{CE3F2ACF-A4F8-44BD-A710-44D9499A9334}" type="parTrans" cxnId="{E321B8B4-493C-4545-AA19-35619D3AE55B}">
      <dgm:prSet/>
      <dgm:spPr/>
      <dgm:t>
        <a:bodyPr/>
        <a:lstStyle/>
        <a:p>
          <a:endParaRPr lang="en-US"/>
        </a:p>
      </dgm:t>
    </dgm:pt>
    <dgm:pt modelId="{27ABCAD3-BDD3-4FE6-96F8-AEB614E62B7C}" type="sibTrans" cxnId="{E321B8B4-493C-4545-AA19-35619D3AE55B}">
      <dgm:prSet/>
      <dgm:spPr/>
      <dgm:t>
        <a:bodyPr/>
        <a:lstStyle/>
        <a:p>
          <a:endParaRPr lang="en-US"/>
        </a:p>
      </dgm:t>
    </dgm:pt>
    <dgm:pt modelId="{3107B224-D313-4D2E-A84C-08083AEEBF9F}">
      <dgm:prSet/>
      <dgm:spPr/>
      <dgm:t>
        <a:bodyPr/>
        <a:lstStyle/>
        <a:p>
          <a:r>
            <a:rPr lang="en-GB" b="0" i="0" baseline="0"/>
            <a:t>“There’s no point in trying.”</a:t>
          </a:r>
          <a:endParaRPr lang="en-US"/>
        </a:p>
      </dgm:t>
    </dgm:pt>
    <dgm:pt modelId="{9809CE32-BCDC-43DE-8DD7-E0C5FCED9FD2}" type="parTrans" cxnId="{86CEECB5-78C0-47FC-A32A-09D06D270135}">
      <dgm:prSet/>
      <dgm:spPr/>
      <dgm:t>
        <a:bodyPr/>
        <a:lstStyle/>
        <a:p>
          <a:endParaRPr lang="en-US"/>
        </a:p>
      </dgm:t>
    </dgm:pt>
    <dgm:pt modelId="{330EFBD5-E740-453B-A288-AAF897403FB9}" type="sibTrans" cxnId="{86CEECB5-78C0-47FC-A32A-09D06D270135}">
      <dgm:prSet/>
      <dgm:spPr/>
      <dgm:t>
        <a:bodyPr/>
        <a:lstStyle/>
        <a:p>
          <a:endParaRPr lang="en-US"/>
        </a:p>
      </dgm:t>
    </dgm:pt>
    <dgm:pt modelId="{EB2D00D4-D120-493D-B2F4-F1E67158EEA0}">
      <dgm:prSet/>
      <dgm:spPr/>
      <dgm:t>
        <a:bodyPr/>
        <a:lstStyle/>
        <a:p>
          <a:r>
            <a:rPr lang="en-GB" b="1"/>
            <a:t>Helpful alternatives:</a:t>
          </a:r>
          <a:endParaRPr lang="en-US"/>
        </a:p>
      </dgm:t>
    </dgm:pt>
    <dgm:pt modelId="{478363D4-1022-4478-B221-FF3D0A14F417}" type="parTrans" cxnId="{1E55F220-F4DB-48E5-B371-11775ECB5806}">
      <dgm:prSet/>
      <dgm:spPr/>
      <dgm:t>
        <a:bodyPr/>
        <a:lstStyle/>
        <a:p>
          <a:endParaRPr lang="en-US"/>
        </a:p>
      </dgm:t>
    </dgm:pt>
    <dgm:pt modelId="{C8A2C256-620C-40F1-B938-0BE19AB7A5AD}" type="sibTrans" cxnId="{1E55F220-F4DB-48E5-B371-11775ECB5806}">
      <dgm:prSet/>
      <dgm:spPr/>
      <dgm:t>
        <a:bodyPr/>
        <a:lstStyle/>
        <a:p>
          <a:endParaRPr lang="en-US"/>
        </a:p>
      </dgm:t>
    </dgm:pt>
    <dgm:pt modelId="{50EAEC27-B24E-457A-AE97-F14459C469F1}">
      <dgm:prSet/>
      <dgm:spPr/>
      <dgm:t>
        <a:bodyPr/>
        <a:lstStyle/>
        <a:p>
          <a:r>
            <a:rPr lang="en-GB"/>
            <a:t>“I made a mistake, but I can try again.”</a:t>
          </a:r>
          <a:endParaRPr lang="en-US"/>
        </a:p>
      </dgm:t>
    </dgm:pt>
    <dgm:pt modelId="{0D01A789-59E2-42F9-B77A-186E02E31ED6}" type="parTrans" cxnId="{AD20AC9B-A83E-464B-B216-BC186FB672E3}">
      <dgm:prSet/>
      <dgm:spPr/>
      <dgm:t>
        <a:bodyPr/>
        <a:lstStyle/>
        <a:p>
          <a:endParaRPr lang="en-US"/>
        </a:p>
      </dgm:t>
    </dgm:pt>
    <dgm:pt modelId="{2503BB17-133C-41DA-BE7C-5C5DFBBEDE92}" type="sibTrans" cxnId="{AD20AC9B-A83E-464B-B216-BC186FB672E3}">
      <dgm:prSet/>
      <dgm:spPr/>
      <dgm:t>
        <a:bodyPr/>
        <a:lstStyle/>
        <a:p>
          <a:endParaRPr lang="en-US"/>
        </a:p>
      </dgm:t>
    </dgm:pt>
    <dgm:pt modelId="{6C503BCC-76EB-4A88-8079-BE12CF2A33DC}">
      <dgm:prSet/>
      <dgm:spPr/>
      <dgm:t>
        <a:bodyPr/>
        <a:lstStyle/>
        <a:p>
          <a:r>
            <a:rPr lang="en-GB"/>
            <a:t>“People might not be thinking what I think they are.”</a:t>
          </a:r>
          <a:endParaRPr lang="en-US"/>
        </a:p>
      </dgm:t>
    </dgm:pt>
    <dgm:pt modelId="{F5C0A9D1-6CB0-42B3-B48C-B9A614EA5AA0}" type="parTrans" cxnId="{E01D26AD-6B6A-40D2-A900-5CD2EA5338C6}">
      <dgm:prSet/>
      <dgm:spPr/>
      <dgm:t>
        <a:bodyPr/>
        <a:lstStyle/>
        <a:p>
          <a:endParaRPr lang="en-US"/>
        </a:p>
      </dgm:t>
    </dgm:pt>
    <dgm:pt modelId="{1CD941CD-5007-4543-A6D0-2DB9ED955819}" type="sibTrans" cxnId="{E01D26AD-6B6A-40D2-A900-5CD2EA5338C6}">
      <dgm:prSet/>
      <dgm:spPr/>
      <dgm:t>
        <a:bodyPr/>
        <a:lstStyle/>
        <a:p>
          <a:endParaRPr lang="en-US"/>
        </a:p>
      </dgm:t>
    </dgm:pt>
    <dgm:pt modelId="{47AD4BC9-86EA-4FE7-9386-990D2B96759B}">
      <dgm:prSet/>
      <dgm:spPr/>
      <dgm:t>
        <a:bodyPr/>
        <a:lstStyle/>
        <a:p>
          <a:r>
            <a:rPr lang="en-GB"/>
            <a:t>“This is hard, but I’ve done hard things before.”</a:t>
          </a:r>
          <a:endParaRPr lang="en-US"/>
        </a:p>
      </dgm:t>
    </dgm:pt>
    <dgm:pt modelId="{588C48A0-115C-4E31-A82D-1F4EAD7463C7}" type="parTrans" cxnId="{DD38B261-1E76-4B63-BC37-670E7ED46A8F}">
      <dgm:prSet/>
      <dgm:spPr/>
      <dgm:t>
        <a:bodyPr/>
        <a:lstStyle/>
        <a:p>
          <a:endParaRPr lang="en-US"/>
        </a:p>
      </dgm:t>
    </dgm:pt>
    <dgm:pt modelId="{1B140894-9AE2-4737-B502-E197D643E3E0}" type="sibTrans" cxnId="{DD38B261-1E76-4B63-BC37-670E7ED46A8F}">
      <dgm:prSet/>
      <dgm:spPr/>
      <dgm:t>
        <a:bodyPr/>
        <a:lstStyle/>
        <a:p>
          <a:endParaRPr lang="en-US"/>
        </a:p>
      </dgm:t>
    </dgm:pt>
    <dgm:pt modelId="{4B3B3F4A-DD66-4138-A2F1-6656D2B2DA9C}" type="pres">
      <dgm:prSet presAssocID="{E37A6B85-A6D0-4717-B4D2-10DB60E5B3E2}" presName="vert0" presStyleCnt="0">
        <dgm:presLayoutVars>
          <dgm:dir/>
          <dgm:animOne val="branch"/>
          <dgm:animLvl val="lvl"/>
        </dgm:presLayoutVars>
      </dgm:prSet>
      <dgm:spPr/>
    </dgm:pt>
    <dgm:pt modelId="{0FF1097E-2E3B-4BAA-9787-7808A2FC2876}" type="pres">
      <dgm:prSet presAssocID="{C2CFE1FB-A780-4092-903D-0DC102CA19BF}" presName="thickLine" presStyleLbl="alignNode1" presStyleIdx="0" presStyleCnt="8"/>
      <dgm:spPr/>
    </dgm:pt>
    <dgm:pt modelId="{B54458E8-2E49-4FBD-AED0-2850B4AEB258}" type="pres">
      <dgm:prSet presAssocID="{C2CFE1FB-A780-4092-903D-0DC102CA19BF}" presName="horz1" presStyleCnt="0"/>
      <dgm:spPr/>
    </dgm:pt>
    <dgm:pt modelId="{21447A91-1084-4CC3-9D68-75639342776A}" type="pres">
      <dgm:prSet presAssocID="{C2CFE1FB-A780-4092-903D-0DC102CA19BF}" presName="tx1" presStyleLbl="revTx" presStyleIdx="0" presStyleCnt="8"/>
      <dgm:spPr/>
    </dgm:pt>
    <dgm:pt modelId="{F31AC134-B7DE-46EF-9660-631624B5359E}" type="pres">
      <dgm:prSet presAssocID="{C2CFE1FB-A780-4092-903D-0DC102CA19BF}" presName="vert1" presStyleCnt="0"/>
      <dgm:spPr/>
    </dgm:pt>
    <dgm:pt modelId="{C0292430-7C71-4112-8663-674EAE947622}" type="pres">
      <dgm:prSet presAssocID="{079649E2-A13B-4EB3-8135-3CBB1488B449}" presName="thickLine" presStyleLbl="alignNode1" presStyleIdx="1" presStyleCnt="8"/>
      <dgm:spPr/>
    </dgm:pt>
    <dgm:pt modelId="{EF6D81D3-00CA-41EB-8380-C8ACD6E81C7A}" type="pres">
      <dgm:prSet presAssocID="{079649E2-A13B-4EB3-8135-3CBB1488B449}" presName="horz1" presStyleCnt="0"/>
      <dgm:spPr/>
    </dgm:pt>
    <dgm:pt modelId="{29CA8F85-59B9-473C-BCDC-3FA42C9ADCE2}" type="pres">
      <dgm:prSet presAssocID="{079649E2-A13B-4EB3-8135-3CBB1488B449}" presName="tx1" presStyleLbl="revTx" presStyleIdx="1" presStyleCnt="8"/>
      <dgm:spPr/>
    </dgm:pt>
    <dgm:pt modelId="{D1E14CDC-59FB-41FD-B744-88A75CA70F52}" type="pres">
      <dgm:prSet presAssocID="{079649E2-A13B-4EB3-8135-3CBB1488B449}" presName="vert1" presStyleCnt="0"/>
      <dgm:spPr/>
    </dgm:pt>
    <dgm:pt modelId="{A258BEDC-FD27-496C-8268-CEE587C3ABB5}" type="pres">
      <dgm:prSet presAssocID="{74481BC0-DC53-4C53-8785-FBF938A9E120}" presName="thickLine" presStyleLbl="alignNode1" presStyleIdx="2" presStyleCnt="8"/>
      <dgm:spPr/>
    </dgm:pt>
    <dgm:pt modelId="{40DDC324-6087-4F25-9732-A77D8D2E88B8}" type="pres">
      <dgm:prSet presAssocID="{74481BC0-DC53-4C53-8785-FBF938A9E120}" presName="horz1" presStyleCnt="0"/>
      <dgm:spPr/>
    </dgm:pt>
    <dgm:pt modelId="{AF6C089A-98FD-4DA7-B6B7-8EC4C936E448}" type="pres">
      <dgm:prSet presAssocID="{74481BC0-DC53-4C53-8785-FBF938A9E120}" presName="tx1" presStyleLbl="revTx" presStyleIdx="2" presStyleCnt="8"/>
      <dgm:spPr/>
    </dgm:pt>
    <dgm:pt modelId="{FEC21618-6F54-4D64-A3D1-E49B818B7A95}" type="pres">
      <dgm:prSet presAssocID="{74481BC0-DC53-4C53-8785-FBF938A9E120}" presName="vert1" presStyleCnt="0"/>
      <dgm:spPr/>
    </dgm:pt>
    <dgm:pt modelId="{2A4B74FB-20C8-45BE-A733-89C16329BDC0}" type="pres">
      <dgm:prSet presAssocID="{3107B224-D313-4D2E-A84C-08083AEEBF9F}" presName="thickLine" presStyleLbl="alignNode1" presStyleIdx="3" presStyleCnt="8"/>
      <dgm:spPr/>
    </dgm:pt>
    <dgm:pt modelId="{D98489EE-7687-44EE-A910-03F626C5EE2C}" type="pres">
      <dgm:prSet presAssocID="{3107B224-D313-4D2E-A84C-08083AEEBF9F}" presName="horz1" presStyleCnt="0"/>
      <dgm:spPr/>
    </dgm:pt>
    <dgm:pt modelId="{9F2EF473-460D-44C5-A984-347D03CCE613}" type="pres">
      <dgm:prSet presAssocID="{3107B224-D313-4D2E-A84C-08083AEEBF9F}" presName="tx1" presStyleLbl="revTx" presStyleIdx="3" presStyleCnt="8"/>
      <dgm:spPr/>
    </dgm:pt>
    <dgm:pt modelId="{93997A59-F6C6-4F93-98D0-5B654768DF4E}" type="pres">
      <dgm:prSet presAssocID="{3107B224-D313-4D2E-A84C-08083AEEBF9F}" presName="vert1" presStyleCnt="0"/>
      <dgm:spPr/>
    </dgm:pt>
    <dgm:pt modelId="{76B0A0A0-EC0A-4E8E-9747-C100747F4409}" type="pres">
      <dgm:prSet presAssocID="{EB2D00D4-D120-493D-B2F4-F1E67158EEA0}" presName="thickLine" presStyleLbl="alignNode1" presStyleIdx="4" presStyleCnt="8"/>
      <dgm:spPr/>
    </dgm:pt>
    <dgm:pt modelId="{06FB65D3-F74D-4EFF-B4E6-10D383F04525}" type="pres">
      <dgm:prSet presAssocID="{EB2D00D4-D120-493D-B2F4-F1E67158EEA0}" presName="horz1" presStyleCnt="0"/>
      <dgm:spPr/>
    </dgm:pt>
    <dgm:pt modelId="{985C70F3-451C-4046-AD68-1103C21DE7EE}" type="pres">
      <dgm:prSet presAssocID="{EB2D00D4-D120-493D-B2F4-F1E67158EEA0}" presName="tx1" presStyleLbl="revTx" presStyleIdx="4" presStyleCnt="8"/>
      <dgm:spPr/>
    </dgm:pt>
    <dgm:pt modelId="{7F50F93C-344C-4393-B49E-98F0BB0C8393}" type="pres">
      <dgm:prSet presAssocID="{EB2D00D4-D120-493D-B2F4-F1E67158EEA0}" presName="vert1" presStyleCnt="0"/>
      <dgm:spPr/>
    </dgm:pt>
    <dgm:pt modelId="{2B4F7548-F227-4762-8FF5-8DA0BE06F4E5}" type="pres">
      <dgm:prSet presAssocID="{50EAEC27-B24E-457A-AE97-F14459C469F1}" presName="thickLine" presStyleLbl="alignNode1" presStyleIdx="5" presStyleCnt="8"/>
      <dgm:spPr/>
    </dgm:pt>
    <dgm:pt modelId="{7A5528A5-5C1D-4D76-B7E8-9A695E2C9309}" type="pres">
      <dgm:prSet presAssocID="{50EAEC27-B24E-457A-AE97-F14459C469F1}" presName="horz1" presStyleCnt="0"/>
      <dgm:spPr/>
    </dgm:pt>
    <dgm:pt modelId="{E2A79535-105C-4A48-870F-A42C5DF04FD8}" type="pres">
      <dgm:prSet presAssocID="{50EAEC27-B24E-457A-AE97-F14459C469F1}" presName="tx1" presStyleLbl="revTx" presStyleIdx="5" presStyleCnt="8"/>
      <dgm:spPr/>
    </dgm:pt>
    <dgm:pt modelId="{10EAD513-C8F2-4CC3-905B-2AE652EBE1CF}" type="pres">
      <dgm:prSet presAssocID="{50EAEC27-B24E-457A-AE97-F14459C469F1}" presName="vert1" presStyleCnt="0"/>
      <dgm:spPr/>
    </dgm:pt>
    <dgm:pt modelId="{FF97877D-5C5D-4935-85E1-67B7F2F9F81A}" type="pres">
      <dgm:prSet presAssocID="{6C503BCC-76EB-4A88-8079-BE12CF2A33DC}" presName="thickLine" presStyleLbl="alignNode1" presStyleIdx="6" presStyleCnt="8"/>
      <dgm:spPr/>
    </dgm:pt>
    <dgm:pt modelId="{F34950D8-44D9-4F11-91C3-D3426082ED2B}" type="pres">
      <dgm:prSet presAssocID="{6C503BCC-76EB-4A88-8079-BE12CF2A33DC}" presName="horz1" presStyleCnt="0"/>
      <dgm:spPr/>
    </dgm:pt>
    <dgm:pt modelId="{F453407E-539A-43C0-8BBF-00CD4E39C25E}" type="pres">
      <dgm:prSet presAssocID="{6C503BCC-76EB-4A88-8079-BE12CF2A33DC}" presName="tx1" presStyleLbl="revTx" presStyleIdx="6" presStyleCnt="8"/>
      <dgm:spPr/>
    </dgm:pt>
    <dgm:pt modelId="{AD9ABA33-D61A-4788-B453-0519AF2E0A3A}" type="pres">
      <dgm:prSet presAssocID="{6C503BCC-76EB-4A88-8079-BE12CF2A33DC}" presName="vert1" presStyleCnt="0"/>
      <dgm:spPr/>
    </dgm:pt>
    <dgm:pt modelId="{5316F5AE-538C-487B-8E99-0A686374507D}" type="pres">
      <dgm:prSet presAssocID="{47AD4BC9-86EA-4FE7-9386-990D2B96759B}" presName="thickLine" presStyleLbl="alignNode1" presStyleIdx="7" presStyleCnt="8"/>
      <dgm:spPr/>
    </dgm:pt>
    <dgm:pt modelId="{D9F37FF1-C565-4806-9E23-D6FDBE79FBE1}" type="pres">
      <dgm:prSet presAssocID="{47AD4BC9-86EA-4FE7-9386-990D2B96759B}" presName="horz1" presStyleCnt="0"/>
      <dgm:spPr/>
    </dgm:pt>
    <dgm:pt modelId="{294C07C5-1F67-4F1F-89F3-CA6EFF9B7125}" type="pres">
      <dgm:prSet presAssocID="{47AD4BC9-86EA-4FE7-9386-990D2B96759B}" presName="tx1" presStyleLbl="revTx" presStyleIdx="7" presStyleCnt="8"/>
      <dgm:spPr/>
    </dgm:pt>
    <dgm:pt modelId="{8DD8B1B9-473D-454F-8D26-8E8E232DB5D2}" type="pres">
      <dgm:prSet presAssocID="{47AD4BC9-86EA-4FE7-9386-990D2B96759B}" presName="vert1" presStyleCnt="0"/>
      <dgm:spPr/>
    </dgm:pt>
  </dgm:ptLst>
  <dgm:cxnLst>
    <dgm:cxn modelId="{9567A903-B02E-452C-B182-259D2122BB76}" type="presOf" srcId="{E37A6B85-A6D0-4717-B4D2-10DB60E5B3E2}" destId="{4B3B3F4A-DD66-4138-A2F1-6656D2B2DA9C}" srcOrd="0" destOrd="0" presId="urn:microsoft.com/office/officeart/2008/layout/LinedList"/>
    <dgm:cxn modelId="{0AF4850B-323E-49ED-9AA9-43F202E168AF}" type="presOf" srcId="{47AD4BC9-86EA-4FE7-9386-990D2B96759B}" destId="{294C07C5-1F67-4F1F-89F3-CA6EFF9B7125}" srcOrd="0" destOrd="0" presId="urn:microsoft.com/office/officeart/2008/layout/LinedList"/>
    <dgm:cxn modelId="{434E2319-AF4B-4209-A22F-297F9704191A}" srcId="{E37A6B85-A6D0-4717-B4D2-10DB60E5B3E2}" destId="{C2CFE1FB-A780-4092-903D-0DC102CA19BF}" srcOrd="0" destOrd="0" parTransId="{A3C6D249-5851-4CBB-B660-A7F9BC91E3D8}" sibTransId="{7C7D69D0-B13A-4FFF-8975-E5A074F2BF3E}"/>
    <dgm:cxn modelId="{1E55F220-F4DB-48E5-B371-11775ECB5806}" srcId="{E37A6B85-A6D0-4717-B4D2-10DB60E5B3E2}" destId="{EB2D00D4-D120-493D-B2F4-F1E67158EEA0}" srcOrd="4" destOrd="0" parTransId="{478363D4-1022-4478-B221-FF3D0A14F417}" sibTransId="{C8A2C256-620C-40F1-B938-0BE19AB7A5AD}"/>
    <dgm:cxn modelId="{DD38B261-1E76-4B63-BC37-670E7ED46A8F}" srcId="{E37A6B85-A6D0-4717-B4D2-10DB60E5B3E2}" destId="{47AD4BC9-86EA-4FE7-9386-990D2B96759B}" srcOrd="7" destOrd="0" parTransId="{588C48A0-115C-4E31-A82D-1F4EAD7463C7}" sibTransId="{1B140894-9AE2-4737-B502-E197D643E3E0}"/>
    <dgm:cxn modelId="{34FA8969-F3AB-4016-A68D-E54EA4E7F472}" type="presOf" srcId="{74481BC0-DC53-4C53-8785-FBF938A9E120}" destId="{AF6C089A-98FD-4DA7-B6B7-8EC4C936E448}" srcOrd="0" destOrd="0" presId="urn:microsoft.com/office/officeart/2008/layout/LinedList"/>
    <dgm:cxn modelId="{5F345459-9521-484B-A9C8-1CFA89A5D7B1}" type="presOf" srcId="{EB2D00D4-D120-493D-B2F4-F1E67158EEA0}" destId="{985C70F3-451C-4046-AD68-1103C21DE7EE}" srcOrd="0" destOrd="0" presId="urn:microsoft.com/office/officeart/2008/layout/LinedList"/>
    <dgm:cxn modelId="{69156380-A436-45B4-BC93-A2082F61C90C}" srcId="{E37A6B85-A6D0-4717-B4D2-10DB60E5B3E2}" destId="{079649E2-A13B-4EB3-8135-3CBB1488B449}" srcOrd="1" destOrd="0" parTransId="{88D51C29-9F85-4A74-B525-607BDAD7B71B}" sibTransId="{EE91FECC-892D-43CF-AD64-DF804FC54712}"/>
    <dgm:cxn modelId="{F5E50B88-7E18-4ADC-AE36-1D19CBFF4099}" type="presOf" srcId="{3107B224-D313-4D2E-A84C-08083AEEBF9F}" destId="{9F2EF473-460D-44C5-A984-347D03CCE613}" srcOrd="0" destOrd="0" presId="urn:microsoft.com/office/officeart/2008/layout/LinedList"/>
    <dgm:cxn modelId="{AD20AC9B-A83E-464B-B216-BC186FB672E3}" srcId="{E37A6B85-A6D0-4717-B4D2-10DB60E5B3E2}" destId="{50EAEC27-B24E-457A-AE97-F14459C469F1}" srcOrd="5" destOrd="0" parTransId="{0D01A789-59E2-42F9-B77A-186E02E31ED6}" sibTransId="{2503BB17-133C-41DA-BE7C-5C5DFBBEDE92}"/>
    <dgm:cxn modelId="{E01D26AD-6B6A-40D2-A900-5CD2EA5338C6}" srcId="{E37A6B85-A6D0-4717-B4D2-10DB60E5B3E2}" destId="{6C503BCC-76EB-4A88-8079-BE12CF2A33DC}" srcOrd="6" destOrd="0" parTransId="{F5C0A9D1-6CB0-42B3-B48C-B9A614EA5AA0}" sibTransId="{1CD941CD-5007-4543-A6D0-2DB9ED955819}"/>
    <dgm:cxn modelId="{E321B8B4-493C-4545-AA19-35619D3AE55B}" srcId="{E37A6B85-A6D0-4717-B4D2-10DB60E5B3E2}" destId="{74481BC0-DC53-4C53-8785-FBF938A9E120}" srcOrd="2" destOrd="0" parTransId="{CE3F2ACF-A4F8-44BD-A710-44D9499A9334}" sibTransId="{27ABCAD3-BDD3-4FE6-96F8-AEB614E62B7C}"/>
    <dgm:cxn modelId="{86CEECB5-78C0-47FC-A32A-09D06D270135}" srcId="{E37A6B85-A6D0-4717-B4D2-10DB60E5B3E2}" destId="{3107B224-D313-4D2E-A84C-08083AEEBF9F}" srcOrd="3" destOrd="0" parTransId="{9809CE32-BCDC-43DE-8DD7-E0C5FCED9FD2}" sibTransId="{330EFBD5-E740-453B-A288-AAF897403FB9}"/>
    <dgm:cxn modelId="{A733AFB7-F3F1-472C-999A-528C6AC632DE}" type="presOf" srcId="{079649E2-A13B-4EB3-8135-3CBB1488B449}" destId="{29CA8F85-59B9-473C-BCDC-3FA42C9ADCE2}" srcOrd="0" destOrd="0" presId="urn:microsoft.com/office/officeart/2008/layout/LinedList"/>
    <dgm:cxn modelId="{5F841DD5-F74E-44EF-9422-8DE5E3F4DF7A}" type="presOf" srcId="{50EAEC27-B24E-457A-AE97-F14459C469F1}" destId="{E2A79535-105C-4A48-870F-A42C5DF04FD8}" srcOrd="0" destOrd="0" presId="urn:microsoft.com/office/officeart/2008/layout/LinedList"/>
    <dgm:cxn modelId="{15D8CFDC-5749-4DC6-9983-5B214EF9553F}" type="presOf" srcId="{6C503BCC-76EB-4A88-8079-BE12CF2A33DC}" destId="{F453407E-539A-43C0-8BBF-00CD4E39C25E}" srcOrd="0" destOrd="0" presId="urn:microsoft.com/office/officeart/2008/layout/LinedList"/>
    <dgm:cxn modelId="{031618E5-5058-4283-9983-EC9C1C032597}" type="presOf" srcId="{C2CFE1FB-A780-4092-903D-0DC102CA19BF}" destId="{21447A91-1084-4CC3-9D68-75639342776A}" srcOrd="0" destOrd="0" presId="urn:microsoft.com/office/officeart/2008/layout/LinedList"/>
    <dgm:cxn modelId="{F32B3B68-4BAB-4FE9-8BB2-B0F5BDC558DE}" type="presParOf" srcId="{4B3B3F4A-DD66-4138-A2F1-6656D2B2DA9C}" destId="{0FF1097E-2E3B-4BAA-9787-7808A2FC2876}" srcOrd="0" destOrd="0" presId="urn:microsoft.com/office/officeart/2008/layout/LinedList"/>
    <dgm:cxn modelId="{A73CA52E-3301-4145-9F4B-0B642651C4BE}" type="presParOf" srcId="{4B3B3F4A-DD66-4138-A2F1-6656D2B2DA9C}" destId="{B54458E8-2E49-4FBD-AED0-2850B4AEB258}" srcOrd="1" destOrd="0" presId="urn:microsoft.com/office/officeart/2008/layout/LinedList"/>
    <dgm:cxn modelId="{7FA6903C-F38B-458D-B2EC-A3C3BBD47AF2}" type="presParOf" srcId="{B54458E8-2E49-4FBD-AED0-2850B4AEB258}" destId="{21447A91-1084-4CC3-9D68-75639342776A}" srcOrd="0" destOrd="0" presId="urn:microsoft.com/office/officeart/2008/layout/LinedList"/>
    <dgm:cxn modelId="{D96715ED-F8E3-4110-88EE-6EAB247A2DB0}" type="presParOf" srcId="{B54458E8-2E49-4FBD-AED0-2850B4AEB258}" destId="{F31AC134-B7DE-46EF-9660-631624B5359E}" srcOrd="1" destOrd="0" presId="urn:microsoft.com/office/officeart/2008/layout/LinedList"/>
    <dgm:cxn modelId="{7083BEB2-83D0-4429-AF7F-376430AB54D8}" type="presParOf" srcId="{4B3B3F4A-DD66-4138-A2F1-6656D2B2DA9C}" destId="{C0292430-7C71-4112-8663-674EAE947622}" srcOrd="2" destOrd="0" presId="urn:microsoft.com/office/officeart/2008/layout/LinedList"/>
    <dgm:cxn modelId="{F173AA70-7291-48B3-B5F3-EB167BF6F7E3}" type="presParOf" srcId="{4B3B3F4A-DD66-4138-A2F1-6656D2B2DA9C}" destId="{EF6D81D3-00CA-41EB-8380-C8ACD6E81C7A}" srcOrd="3" destOrd="0" presId="urn:microsoft.com/office/officeart/2008/layout/LinedList"/>
    <dgm:cxn modelId="{E6AB734E-E81B-439C-8496-79735396ECFF}" type="presParOf" srcId="{EF6D81D3-00CA-41EB-8380-C8ACD6E81C7A}" destId="{29CA8F85-59B9-473C-BCDC-3FA42C9ADCE2}" srcOrd="0" destOrd="0" presId="urn:microsoft.com/office/officeart/2008/layout/LinedList"/>
    <dgm:cxn modelId="{FC65418F-16BC-4CB0-9888-3CF5F124DCC3}" type="presParOf" srcId="{EF6D81D3-00CA-41EB-8380-C8ACD6E81C7A}" destId="{D1E14CDC-59FB-41FD-B744-88A75CA70F52}" srcOrd="1" destOrd="0" presId="urn:microsoft.com/office/officeart/2008/layout/LinedList"/>
    <dgm:cxn modelId="{3ECB8C31-5324-422A-B8BB-12BF103C5EB0}" type="presParOf" srcId="{4B3B3F4A-DD66-4138-A2F1-6656D2B2DA9C}" destId="{A258BEDC-FD27-496C-8268-CEE587C3ABB5}" srcOrd="4" destOrd="0" presId="urn:microsoft.com/office/officeart/2008/layout/LinedList"/>
    <dgm:cxn modelId="{137202F8-9E4F-44D5-818C-40FAB0DE9190}" type="presParOf" srcId="{4B3B3F4A-DD66-4138-A2F1-6656D2B2DA9C}" destId="{40DDC324-6087-4F25-9732-A77D8D2E88B8}" srcOrd="5" destOrd="0" presId="urn:microsoft.com/office/officeart/2008/layout/LinedList"/>
    <dgm:cxn modelId="{E19C7DE5-BC2A-43D4-B323-DC976E08C68A}" type="presParOf" srcId="{40DDC324-6087-4F25-9732-A77D8D2E88B8}" destId="{AF6C089A-98FD-4DA7-B6B7-8EC4C936E448}" srcOrd="0" destOrd="0" presId="urn:microsoft.com/office/officeart/2008/layout/LinedList"/>
    <dgm:cxn modelId="{8C145D7F-82E3-410F-8B2B-71235919756E}" type="presParOf" srcId="{40DDC324-6087-4F25-9732-A77D8D2E88B8}" destId="{FEC21618-6F54-4D64-A3D1-E49B818B7A95}" srcOrd="1" destOrd="0" presId="urn:microsoft.com/office/officeart/2008/layout/LinedList"/>
    <dgm:cxn modelId="{2C6B3EBF-4B9C-4B3F-B4E0-88F872F0666F}" type="presParOf" srcId="{4B3B3F4A-DD66-4138-A2F1-6656D2B2DA9C}" destId="{2A4B74FB-20C8-45BE-A733-89C16329BDC0}" srcOrd="6" destOrd="0" presId="urn:microsoft.com/office/officeart/2008/layout/LinedList"/>
    <dgm:cxn modelId="{D7331AAB-D9F9-41DE-AF00-7E769ED9520E}" type="presParOf" srcId="{4B3B3F4A-DD66-4138-A2F1-6656D2B2DA9C}" destId="{D98489EE-7687-44EE-A910-03F626C5EE2C}" srcOrd="7" destOrd="0" presId="urn:microsoft.com/office/officeart/2008/layout/LinedList"/>
    <dgm:cxn modelId="{1D03F941-F4F9-483A-81D9-6CAAB2DAB950}" type="presParOf" srcId="{D98489EE-7687-44EE-A910-03F626C5EE2C}" destId="{9F2EF473-460D-44C5-A984-347D03CCE613}" srcOrd="0" destOrd="0" presId="urn:microsoft.com/office/officeart/2008/layout/LinedList"/>
    <dgm:cxn modelId="{834FA2CD-D2D4-4E7B-B9B1-C1D9669F9C71}" type="presParOf" srcId="{D98489EE-7687-44EE-A910-03F626C5EE2C}" destId="{93997A59-F6C6-4F93-98D0-5B654768DF4E}" srcOrd="1" destOrd="0" presId="urn:microsoft.com/office/officeart/2008/layout/LinedList"/>
    <dgm:cxn modelId="{5CAF099A-F9F4-4A0C-8511-729D52606A92}" type="presParOf" srcId="{4B3B3F4A-DD66-4138-A2F1-6656D2B2DA9C}" destId="{76B0A0A0-EC0A-4E8E-9747-C100747F4409}" srcOrd="8" destOrd="0" presId="urn:microsoft.com/office/officeart/2008/layout/LinedList"/>
    <dgm:cxn modelId="{A4C39257-BDE2-4563-B501-E0F2BBC5A454}" type="presParOf" srcId="{4B3B3F4A-DD66-4138-A2F1-6656D2B2DA9C}" destId="{06FB65D3-F74D-4EFF-B4E6-10D383F04525}" srcOrd="9" destOrd="0" presId="urn:microsoft.com/office/officeart/2008/layout/LinedList"/>
    <dgm:cxn modelId="{3A3290FC-0C32-4FCB-A01A-424EC947712A}" type="presParOf" srcId="{06FB65D3-F74D-4EFF-B4E6-10D383F04525}" destId="{985C70F3-451C-4046-AD68-1103C21DE7EE}" srcOrd="0" destOrd="0" presId="urn:microsoft.com/office/officeart/2008/layout/LinedList"/>
    <dgm:cxn modelId="{32424C85-E5AA-405A-A1E3-2454E2A6A40E}" type="presParOf" srcId="{06FB65D3-F74D-4EFF-B4E6-10D383F04525}" destId="{7F50F93C-344C-4393-B49E-98F0BB0C8393}" srcOrd="1" destOrd="0" presId="urn:microsoft.com/office/officeart/2008/layout/LinedList"/>
    <dgm:cxn modelId="{8E3A6A7B-D875-41E1-8C7A-B0460C09B009}" type="presParOf" srcId="{4B3B3F4A-DD66-4138-A2F1-6656D2B2DA9C}" destId="{2B4F7548-F227-4762-8FF5-8DA0BE06F4E5}" srcOrd="10" destOrd="0" presId="urn:microsoft.com/office/officeart/2008/layout/LinedList"/>
    <dgm:cxn modelId="{157AD005-D913-49E3-B888-1E25CC5ABB50}" type="presParOf" srcId="{4B3B3F4A-DD66-4138-A2F1-6656D2B2DA9C}" destId="{7A5528A5-5C1D-4D76-B7E8-9A695E2C9309}" srcOrd="11" destOrd="0" presId="urn:microsoft.com/office/officeart/2008/layout/LinedList"/>
    <dgm:cxn modelId="{3F199ABD-72D4-42A8-83E9-0FD8E34A8DD5}" type="presParOf" srcId="{7A5528A5-5C1D-4D76-B7E8-9A695E2C9309}" destId="{E2A79535-105C-4A48-870F-A42C5DF04FD8}" srcOrd="0" destOrd="0" presId="urn:microsoft.com/office/officeart/2008/layout/LinedList"/>
    <dgm:cxn modelId="{EE37D020-58C4-4D20-92B0-339D81812279}" type="presParOf" srcId="{7A5528A5-5C1D-4D76-B7E8-9A695E2C9309}" destId="{10EAD513-C8F2-4CC3-905B-2AE652EBE1CF}" srcOrd="1" destOrd="0" presId="urn:microsoft.com/office/officeart/2008/layout/LinedList"/>
    <dgm:cxn modelId="{8DD3D2B0-5C25-402C-82F0-39957BACF912}" type="presParOf" srcId="{4B3B3F4A-DD66-4138-A2F1-6656D2B2DA9C}" destId="{FF97877D-5C5D-4935-85E1-67B7F2F9F81A}" srcOrd="12" destOrd="0" presId="urn:microsoft.com/office/officeart/2008/layout/LinedList"/>
    <dgm:cxn modelId="{2CA163B5-5896-4147-99D5-2F50E8666343}" type="presParOf" srcId="{4B3B3F4A-DD66-4138-A2F1-6656D2B2DA9C}" destId="{F34950D8-44D9-4F11-91C3-D3426082ED2B}" srcOrd="13" destOrd="0" presId="urn:microsoft.com/office/officeart/2008/layout/LinedList"/>
    <dgm:cxn modelId="{9F116ADB-C84A-4F18-94C9-360350C7F47D}" type="presParOf" srcId="{F34950D8-44D9-4F11-91C3-D3426082ED2B}" destId="{F453407E-539A-43C0-8BBF-00CD4E39C25E}" srcOrd="0" destOrd="0" presId="urn:microsoft.com/office/officeart/2008/layout/LinedList"/>
    <dgm:cxn modelId="{4E9BEF78-A225-4976-84E5-DFDA51598C50}" type="presParOf" srcId="{F34950D8-44D9-4F11-91C3-D3426082ED2B}" destId="{AD9ABA33-D61A-4788-B453-0519AF2E0A3A}" srcOrd="1" destOrd="0" presId="urn:microsoft.com/office/officeart/2008/layout/LinedList"/>
    <dgm:cxn modelId="{8B73F710-C375-4086-B2F1-421D2C970522}" type="presParOf" srcId="{4B3B3F4A-DD66-4138-A2F1-6656D2B2DA9C}" destId="{5316F5AE-538C-487B-8E99-0A686374507D}" srcOrd="14" destOrd="0" presId="urn:microsoft.com/office/officeart/2008/layout/LinedList"/>
    <dgm:cxn modelId="{C7C1FF92-3E5D-4F61-8A82-A4EDD9B4571A}" type="presParOf" srcId="{4B3B3F4A-DD66-4138-A2F1-6656D2B2DA9C}" destId="{D9F37FF1-C565-4806-9E23-D6FDBE79FBE1}" srcOrd="15" destOrd="0" presId="urn:microsoft.com/office/officeart/2008/layout/LinedList"/>
    <dgm:cxn modelId="{FCA7E4A4-D92F-486A-BDFF-81C9FFA821AA}" type="presParOf" srcId="{D9F37FF1-C565-4806-9E23-D6FDBE79FBE1}" destId="{294C07C5-1F67-4F1F-89F3-CA6EFF9B7125}" srcOrd="0" destOrd="0" presId="urn:microsoft.com/office/officeart/2008/layout/LinedList"/>
    <dgm:cxn modelId="{9D4969E2-A81F-44D5-89AF-7CF84CCDB839}" type="presParOf" srcId="{D9F37FF1-C565-4806-9E23-D6FDBE79FBE1}" destId="{8DD8B1B9-473D-454F-8D26-8E8E232DB5D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BE653E-A5BC-45E5-BF8A-DD932A41B1B9}">
      <dsp:nvSpPr>
        <dsp:cNvPr id="0" name=""/>
        <dsp:cNvSpPr/>
      </dsp:nvSpPr>
      <dsp:spPr>
        <a:xfrm>
          <a:off x="1436859" y="102991"/>
          <a:ext cx="2753920" cy="1652352"/>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a:t>What is self-talk?</a:t>
          </a:r>
          <a:br>
            <a:rPr lang="en-GB" sz="2100" kern="1200"/>
          </a:br>
          <a:r>
            <a:rPr lang="en-GB" sz="2100" kern="1200"/>
            <a:t>The internal voice we all have (what we say to ourselves in our minds)</a:t>
          </a:r>
          <a:endParaRPr lang="en-US" sz="2100" kern="1200"/>
        </a:p>
      </dsp:txBody>
      <dsp:txXfrm>
        <a:off x="1436859" y="102991"/>
        <a:ext cx="2753920" cy="1652352"/>
      </dsp:txXfrm>
    </dsp:sp>
    <dsp:sp modelId="{85FBB117-91CA-420F-ACA4-25DB0D91A715}">
      <dsp:nvSpPr>
        <dsp:cNvPr id="0" name=""/>
        <dsp:cNvSpPr/>
      </dsp:nvSpPr>
      <dsp:spPr>
        <a:xfrm>
          <a:off x="4639172" y="78272"/>
          <a:ext cx="2753920" cy="1652352"/>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Negative self-talk can fuel anxiety, anger, and low self-esteem.</a:t>
          </a:r>
          <a:endParaRPr lang="en-US" sz="2100" kern="1200"/>
        </a:p>
      </dsp:txBody>
      <dsp:txXfrm>
        <a:off x="4639172" y="78272"/>
        <a:ext cx="2753920" cy="1652352"/>
      </dsp:txXfrm>
    </dsp:sp>
    <dsp:sp modelId="{C00714A8-53F0-4805-9BDC-499F4C947B19}">
      <dsp:nvSpPr>
        <dsp:cNvPr id="0" name=""/>
        <dsp:cNvSpPr/>
      </dsp:nvSpPr>
      <dsp:spPr>
        <a:xfrm>
          <a:off x="7829120" y="90632"/>
          <a:ext cx="2753920" cy="1652352"/>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Positive self-talk helps regulate emotions, build confidence, and reduce overreactions.</a:t>
          </a:r>
          <a:endParaRPr lang="en-US" sz="2100" kern="1200"/>
        </a:p>
      </dsp:txBody>
      <dsp:txXfrm>
        <a:off x="7829120" y="90632"/>
        <a:ext cx="2753920" cy="1652352"/>
      </dsp:txXfrm>
    </dsp:sp>
    <dsp:sp modelId="{FE1B6BC3-9B75-4A96-8EC2-CD7407ABCDD0}">
      <dsp:nvSpPr>
        <dsp:cNvPr id="0" name=""/>
        <dsp:cNvSpPr/>
      </dsp:nvSpPr>
      <dsp:spPr>
        <a:xfrm>
          <a:off x="0" y="1937086"/>
          <a:ext cx="2753920" cy="1652352"/>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t>How adults can support:</a:t>
          </a:r>
          <a:endParaRPr lang="en-US" sz="2100" kern="1200" dirty="0"/>
        </a:p>
      </dsp:txBody>
      <dsp:txXfrm>
        <a:off x="0" y="1937086"/>
        <a:ext cx="2753920" cy="1652352"/>
      </dsp:txXfrm>
    </dsp:sp>
    <dsp:sp modelId="{E9FF1D53-A4F9-4543-82EF-2005E086D095}">
      <dsp:nvSpPr>
        <dsp:cNvPr id="0" name=""/>
        <dsp:cNvSpPr/>
      </dsp:nvSpPr>
      <dsp:spPr>
        <a:xfrm>
          <a:off x="2998882" y="1950002"/>
          <a:ext cx="2753920" cy="1652352"/>
        </a:xfrm>
        <a:prstGeom prst="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Model positive self-talk out loud.</a:t>
          </a:r>
          <a:endParaRPr lang="en-US" sz="2100" kern="1200"/>
        </a:p>
      </dsp:txBody>
      <dsp:txXfrm>
        <a:off x="2998882" y="1950002"/>
        <a:ext cx="2753920" cy="1652352"/>
      </dsp:txXfrm>
    </dsp:sp>
    <dsp:sp modelId="{991A744F-4990-4E55-B1B2-05159495A5BE}">
      <dsp:nvSpPr>
        <dsp:cNvPr id="0" name=""/>
        <dsp:cNvSpPr/>
      </dsp:nvSpPr>
      <dsp:spPr>
        <a:xfrm>
          <a:off x="6094812" y="1923927"/>
          <a:ext cx="2753920" cy="1652352"/>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Prompt children with alternative ways of thinking.</a:t>
          </a:r>
          <a:endParaRPr lang="en-US" sz="2100" kern="1200" dirty="0"/>
        </a:p>
      </dsp:txBody>
      <dsp:txXfrm>
        <a:off x="6094812" y="1923927"/>
        <a:ext cx="2753920" cy="1652352"/>
      </dsp:txXfrm>
    </dsp:sp>
    <dsp:sp modelId="{DEA0B950-9361-46AE-BCE7-E073682FFFF1}">
      <dsp:nvSpPr>
        <dsp:cNvPr id="0" name=""/>
        <dsp:cNvSpPr/>
      </dsp:nvSpPr>
      <dsp:spPr>
        <a:xfrm>
          <a:off x="8946606" y="1917318"/>
          <a:ext cx="2753920" cy="1652352"/>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Reinforce effort, not just outcome.</a:t>
          </a:r>
          <a:endParaRPr lang="en-US" sz="2100" kern="1200"/>
        </a:p>
      </dsp:txBody>
      <dsp:txXfrm>
        <a:off x="8946606" y="1917318"/>
        <a:ext cx="2753920" cy="16523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F1097E-2E3B-4BAA-9787-7808A2FC2876}">
      <dsp:nvSpPr>
        <dsp:cNvPr id="0" name=""/>
        <dsp:cNvSpPr/>
      </dsp:nvSpPr>
      <dsp:spPr>
        <a:xfrm>
          <a:off x="0" y="0"/>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447A91-1084-4CC3-9D68-75639342776A}">
      <dsp:nvSpPr>
        <dsp:cNvPr id="0" name=""/>
        <dsp:cNvSpPr/>
      </dsp:nvSpPr>
      <dsp:spPr>
        <a:xfrm>
          <a:off x="0" y="0"/>
          <a:ext cx="6797675" cy="706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1" i="0" kern="1200" baseline="0"/>
            <a:t>Common negative self-talk in young people:</a:t>
          </a:r>
          <a:endParaRPr lang="en-US" sz="2400" kern="1200"/>
        </a:p>
      </dsp:txBody>
      <dsp:txXfrm>
        <a:off x="0" y="0"/>
        <a:ext cx="6797675" cy="706238"/>
      </dsp:txXfrm>
    </dsp:sp>
    <dsp:sp modelId="{C0292430-7C71-4112-8663-674EAE947622}">
      <dsp:nvSpPr>
        <dsp:cNvPr id="0" name=""/>
        <dsp:cNvSpPr/>
      </dsp:nvSpPr>
      <dsp:spPr>
        <a:xfrm>
          <a:off x="0" y="706239"/>
          <a:ext cx="6797675" cy="0"/>
        </a:xfrm>
        <a:prstGeom prst="line">
          <a:avLst/>
        </a:prstGeom>
        <a:solidFill>
          <a:schemeClr val="accent2">
            <a:hueOff val="5577"/>
            <a:satOff val="-3839"/>
            <a:lumOff val="-980"/>
            <a:alphaOff val="0"/>
          </a:schemeClr>
        </a:solidFill>
        <a:ln w="15875" cap="flat" cmpd="sng" algn="ctr">
          <a:solidFill>
            <a:schemeClr val="accent2">
              <a:hueOff val="5577"/>
              <a:satOff val="-3839"/>
              <a:lumOff val="-98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CA8F85-59B9-473C-BCDC-3FA42C9ADCE2}">
      <dsp:nvSpPr>
        <dsp:cNvPr id="0" name=""/>
        <dsp:cNvSpPr/>
      </dsp:nvSpPr>
      <dsp:spPr>
        <a:xfrm>
          <a:off x="0" y="706238"/>
          <a:ext cx="6797675" cy="706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0" i="0" kern="1200" baseline="0"/>
            <a:t>“I always mess things up.”</a:t>
          </a:r>
          <a:endParaRPr lang="en-US" sz="2400" kern="1200"/>
        </a:p>
      </dsp:txBody>
      <dsp:txXfrm>
        <a:off x="0" y="706238"/>
        <a:ext cx="6797675" cy="706238"/>
      </dsp:txXfrm>
    </dsp:sp>
    <dsp:sp modelId="{A258BEDC-FD27-496C-8268-CEE587C3ABB5}">
      <dsp:nvSpPr>
        <dsp:cNvPr id="0" name=""/>
        <dsp:cNvSpPr/>
      </dsp:nvSpPr>
      <dsp:spPr>
        <a:xfrm>
          <a:off x="0" y="1412478"/>
          <a:ext cx="6797675" cy="0"/>
        </a:xfrm>
        <a:prstGeom prst="line">
          <a:avLst/>
        </a:prstGeom>
        <a:solidFill>
          <a:schemeClr val="accent2">
            <a:hueOff val="11154"/>
            <a:satOff val="-7679"/>
            <a:lumOff val="-1961"/>
            <a:alphaOff val="0"/>
          </a:schemeClr>
        </a:solidFill>
        <a:ln w="15875" cap="flat" cmpd="sng" algn="ctr">
          <a:solidFill>
            <a:schemeClr val="accent2">
              <a:hueOff val="11154"/>
              <a:satOff val="-7679"/>
              <a:lumOff val="-196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6C089A-98FD-4DA7-B6B7-8EC4C936E448}">
      <dsp:nvSpPr>
        <dsp:cNvPr id="0" name=""/>
        <dsp:cNvSpPr/>
      </dsp:nvSpPr>
      <dsp:spPr>
        <a:xfrm>
          <a:off x="0" y="1412477"/>
          <a:ext cx="6797675" cy="706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0" i="0" kern="1200" baseline="0"/>
            <a:t>“Everyone’s laughing at me.”</a:t>
          </a:r>
          <a:endParaRPr lang="en-US" sz="2400" kern="1200"/>
        </a:p>
      </dsp:txBody>
      <dsp:txXfrm>
        <a:off x="0" y="1412477"/>
        <a:ext cx="6797675" cy="706238"/>
      </dsp:txXfrm>
    </dsp:sp>
    <dsp:sp modelId="{2A4B74FB-20C8-45BE-A733-89C16329BDC0}">
      <dsp:nvSpPr>
        <dsp:cNvPr id="0" name=""/>
        <dsp:cNvSpPr/>
      </dsp:nvSpPr>
      <dsp:spPr>
        <a:xfrm>
          <a:off x="0" y="2118717"/>
          <a:ext cx="6797675" cy="0"/>
        </a:xfrm>
        <a:prstGeom prst="line">
          <a:avLst/>
        </a:prstGeom>
        <a:solidFill>
          <a:schemeClr val="accent2">
            <a:hueOff val="16731"/>
            <a:satOff val="-11518"/>
            <a:lumOff val="-2941"/>
            <a:alphaOff val="0"/>
          </a:schemeClr>
        </a:solidFill>
        <a:ln w="15875" cap="flat" cmpd="sng" algn="ctr">
          <a:solidFill>
            <a:schemeClr val="accent2">
              <a:hueOff val="16731"/>
              <a:satOff val="-11518"/>
              <a:lumOff val="-294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2EF473-460D-44C5-A984-347D03CCE613}">
      <dsp:nvSpPr>
        <dsp:cNvPr id="0" name=""/>
        <dsp:cNvSpPr/>
      </dsp:nvSpPr>
      <dsp:spPr>
        <a:xfrm>
          <a:off x="0" y="2118716"/>
          <a:ext cx="6797675" cy="706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0" i="0" kern="1200" baseline="0"/>
            <a:t>“There’s no point in trying.”</a:t>
          </a:r>
          <a:endParaRPr lang="en-US" sz="2400" kern="1200"/>
        </a:p>
      </dsp:txBody>
      <dsp:txXfrm>
        <a:off x="0" y="2118716"/>
        <a:ext cx="6797675" cy="706238"/>
      </dsp:txXfrm>
    </dsp:sp>
    <dsp:sp modelId="{76B0A0A0-EC0A-4E8E-9747-C100747F4409}">
      <dsp:nvSpPr>
        <dsp:cNvPr id="0" name=""/>
        <dsp:cNvSpPr/>
      </dsp:nvSpPr>
      <dsp:spPr>
        <a:xfrm>
          <a:off x="0" y="2824956"/>
          <a:ext cx="6797675" cy="0"/>
        </a:xfrm>
        <a:prstGeom prst="line">
          <a:avLst/>
        </a:prstGeom>
        <a:solidFill>
          <a:schemeClr val="accent2">
            <a:hueOff val="22307"/>
            <a:satOff val="-15358"/>
            <a:lumOff val="-3922"/>
            <a:alphaOff val="0"/>
          </a:schemeClr>
        </a:solidFill>
        <a:ln w="15875" cap="flat" cmpd="sng" algn="ctr">
          <a:solidFill>
            <a:schemeClr val="accent2">
              <a:hueOff val="22307"/>
              <a:satOff val="-15358"/>
              <a:lumOff val="-392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5C70F3-451C-4046-AD68-1103C21DE7EE}">
      <dsp:nvSpPr>
        <dsp:cNvPr id="0" name=""/>
        <dsp:cNvSpPr/>
      </dsp:nvSpPr>
      <dsp:spPr>
        <a:xfrm>
          <a:off x="0" y="2824955"/>
          <a:ext cx="6797675" cy="706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1" kern="1200"/>
            <a:t>Helpful alternatives:</a:t>
          </a:r>
          <a:endParaRPr lang="en-US" sz="2400" kern="1200"/>
        </a:p>
      </dsp:txBody>
      <dsp:txXfrm>
        <a:off x="0" y="2824955"/>
        <a:ext cx="6797675" cy="706238"/>
      </dsp:txXfrm>
    </dsp:sp>
    <dsp:sp modelId="{2B4F7548-F227-4762-8FF5-8DA0BE06F4E5}">
      <dsp:nvSpPr>
        <dsp:cNvPr id="0" name=""/>
        <dsp:cNvSpPr/>
      </dsp:nvSpPr>
      <dsp:spPr>
        <a:xfrm>
          <a:off x="0" y="3531195"/>
          <a:ext cx="6797675" cy="0"/>
        </a:xfrm>
        <a:prstGeom prst="line">
          <a:avLst/>
        </a:prstGeom>
        <a:solidFill>
          <a:schemeClr val="accent2">
            <a:hueOff val="27884"/>
            <a:satOff val="-19197"/>
            <a:lumOff val="-4902"/>
            <a:alphaOff val="0"/>
          </a:schemeClr>
        </a:solidFill>
        <a:ln w="15875" cap="flat" cmpd="sng" algn="ctr">
          <a:solidFill>
            <a:schemeClr val="accent2">
              <a:hueOff val="27884"/>
              <a:satOff val="-19197"/>
              <a:lumOff val="-490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79535-105C-4A48-870F-A42C5DF04FD8}">
      <dsp:nvSpPr>
        <dsp:cNvPr id="0" name=""/>
        <dsp:cNvSpPr/>
      </dsp:nvSpPr>
      <dsp:spPr>
        <a:xfrm>
          <a:off x="0" y="3531195"/>
          <a:ext cx="6797675" cy="706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“I made a mistake, but I can try again.”</a:t>
          </a:r>
          <a:endParaRPr lang="en-US" sz="2400" kern="1200"/>
        </a:p>
      </dsp:txBody>
      <dsp:txXfrm>
        <a:off x="0" y="3531195"/>
        <a:ext cx="6797675" cy="706238"/>
      </dsp:txXfrm>
    </dsp:sp>
    <dsp:sp modelId="{FF97877D-5C5D-4935-85E1-67B7F2F9F81A}">
      <dsp:nvSpPr>
        <dsp:cNvPr id="0" name=""/>
        <dsp:cNvSpPr/>
      </dsp:nvSpPr>
      <dsp:spPr>
        <a:xfrm>
          <a:off x="0" y="4237434"/>
          <a:ext cx="6797675" cy="0"/>
        </a:xfrm>
        <a:prstGeom prst="line">
          <a:avLst/>
        </a:prstGeom>
        <a:solidFill>
          <a:schemeClr val="accent2">
            <a:hueOff val="33461"/>
            <a:satOff val="-23037"/>
            <a:lumOff val="-5883"/>
            <a:alphaOff val="0"/>
          </a:schemeClr>
        </a:solidFill>
        <a:ln w="15875" cap="flat" cmpd="sng" algn="ctr">
          <a:solidFill>
            <a:schemeClr val="accent2">
              <a:hueOff val="33461"/>
              <a:satOff val="-23037"/>
              <a:lumOff val="-588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53407E-539A-43C0-8BBF-00CD4E39C25E}">
      <dsp:nvSpPr>
        <dsp:cNvPr id="0" name=""/>
        <dsp:cNvSpPr/>
      </dsp:nvSpPr>
      <dsp:spPr>
        <a:xfrm>
          <a:off x="0" y="4237434"/>
          <a:ext cx="6797675" cy="706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“People might not be thinking what I think they are.”</a:t>
          </a:r>
          <a:endParaRPr lang="en-US" sz="2400" kern="1200"/>
        </a:p>
      </dsp:txBody>
      <dsp:txXfrm>
        <a:off x="0" y="4237434"/>
        <a:ext cx="6797675" cy="706238"/>
      </dsp:txXfrm>
    </dsp:sp>
    <dsp:sp modelId="{5316F5AE-538C-487B-8E99-0A686374507D}">
      <dsp:nvSpPr>
        <dsp:cNvPr id="0" name=""/>
        <dsp:cNvSpPr/>
      </dsp:nvSpPr>
      <dsp:spPr>
        <a:xfrm>
          <a:off x="0" y="4943673"/>
          <a:ext cx="6797675" cy="0"/>
        </a:xfrm>
        <a:prstGeom prst="line">
          <a:avLst/>
        </a:prstGeom>
        <a:solidFill>
          <a:schemeClr val="accent2">
            <a:hueOff val="39038"/>
            <a:satOff val="-26876"/>
            <a:lumOff val="-6863"/>
            <a:alphaOff val="0"/>
          </a:schemeClr>
        </a:solidFill>
        <a:ln w="15875" cap="flat" cmpd="sng" algn="ctr">
          <a:solidFill>
            <a:schemeClr val="accent2">
              <a:hueOff val="39038"/>
              <a:satOff val="-26876"/>
              <a:lumOff val="-686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4C07C5-1F67-4F1F-89F3-CA6EFF9B7125}">
      <dsp:nvSpPr>
        <dsp:cNvPr id="0" name=""/>
        <dsp:cNvSpPr/>
      </dsp:nvSpPr>
      <dsp:spPr>
        <a:xfrm>
          <a:off x="0" y="4943672"/>
          <a:ext cx="6797675" cy="7062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“This is hard, but I’ve done hard things before.”</a:t>
          </a:r>
          <a:endParaRPr lang="en-US" sz="2400" kern="1200"/>
        </a:p>
      </dsp:txBody>
      <dsp:txXfrm>
        <a:off x="0" y="4943672"/>
        <a:ext cx="6797675" cy="70623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645F8C-2464-4FE8-99BF-BE977EC870AE}" type="datetimeFigureOut">
              <a:t>5/14/2026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12108C-D1EE-4FC6-B67E-6B7466CFA4DD}" type="slidenum">
              <a:t>‹#›</a:t>
            </a:fld>
            <a:endParaRPr lang="en-GB"/>
          </a:p>
        </p:txBody>
      </p:sp>
    </p:spTree>
    <p:extLst>
      <p:ext uri="{BB962C8B-B14F-4D97-AF65-F5344CB8AC3E}">
        <p14:creationId xmlns:p14="http://schemas.microsoft.com/office/powerpoint/2010/main" val="72995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12108C-D1EE-4FC6-B67E-6B7466CFA4DD}" type="slidenum">
              <a:rPr lang="en-GB" smtClean="0"/>
              <a:t>2</a:t>
            </a:fld>
            <a:endParaRPr lang="en-GB"/>
          </a:p>
        </p:txBody>
      </p:sp>
    </p:spTree>
    <p:extLst>
      <p:ext uri="{BB962C8B-B14F-4D97-AF65-F5344CB8AC3E}">
        <p14:creationId xmlns:p14="http://schemas.microsoft.com/office/powerpoint/2010/main" val="1667374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a:p>
            <a:pPr marL="171450" indent="-171450">
              <a:lnSpc>
                <a:spcPct val="90000"/>
              </a:lnSpc>
              <a:spcBef>
                <a:spcPts val="1200"/>
              </a:spcBef>
              <a:spcAft>
                <a:spcPts val="200"/>
              </a:spcAft>
              <a:buFont typeface="Arial"/>
              <a:buChar char="•"/>
            </a:pPr>
            <a:r>
              <a:rPr lang="en-GB" dirty="0">
                <a:solidFill>
                  <a:srgbClr val="404040"/>
                </a:solidFill>
              </a:rPr>
              <a:t>Anger is a natural human emotion that arises often as a response to a perceived threats, injustices , or frustrations. It can range from mild irritation to intense range and, when not managed effectively, may manifest in aggressive behaviours that impact learning, relationships, and wellbeing-both for the individual and those around. </a:t>
            </a:r>
            <a:endParaRPr lang="en-GB" dirty="0"/>
          </a:p>
          <a:p>
            <a:pPr marL="171450" indent="-171450">
              <a:lnSpc>
                <a:spcPct val="90000"/>
              </a:lnSpc>
              <a:spcBef>
                <a:spcPts val="1200"/>
              </a:spcBef>
              <a:spcAft>
                <a:spcPts val="200"/>
              </a:spcAft>
              <a:buFont typeface="Arial"/>
              <a:buChar char="•"/>
            </a:pPr>
            <a:r>
              <a:rPr lang="en-GB" dirty="0">
                <a:solidFill>
                  <a:srgbClr val="404040"/>
                </a:solidFill>
              </a:rPr>
              <a:t>This session aims to provide teachers an insight into how anger and aggression can present in boys, particularly within a school setting. Research indicates that boys may express emotional distress through externalised behaviour more frequently than girls, often due to societal expectations, developmental differences or unrecognised emotional needs. </a:t>
            </a:r>
            <a:endParaRPr lang="en-US" dirty="0"/>
          </a:p>
          <a:p>
            <a:pPr marL="171450" indent="-171450">
              <a:lnSpc>
                <a:spcPct val="90000"/>
              </a:lnSpc>
              <a:spcBef>
                <a:spcPts val="1200"/>
              </a:spcBef>
              <a:spcAft>
                <a:spcPts val="200"/>
              </a:spcAft>
              <a:buFont typeface="Arial"/>
              <a:buChar char="•"/>
            </a:pPr>
            <a:r>
              <a:rPr lang="en-GB" dirty="0">
                <a:solidFill>
                  <a:srgbClr val="404040"/>
                </a:solidFill>
              </a:rPr>
              <a:t>This training aims to help in understanding underlying causes of anger, and develop effective trauma informed strategies for support and de-escalation</a:t>
            </a:r>
            <a:endParaRPr lang="en-US" dirty="0"/>
          </a:p>
        </p:txBody>
      </p:sp>
      <p:sp>
        <p:nvSpPr>
          <p:cNvPr id="4" name="Slide Number Placeholder 3"/>
          <p:cNvSpPr>
            <a:spLocks noGrp="1"/>
          </p:cNvSpPr>
          <p:nvPr>
            <p:ph type="sldNum" sz="quarter" idx="5"/>
          </p:nvPr>
        </p:nvSpPr>
        <p:spPr/>
        <p:txBody>
          <a:bodyPr/>
          <a:lstStyle/>
          <a:p>
            <a:fld id="{DA12108C-D1EE-4FC6-B67E-6B7466CFA4DD}" type="slidenum">
              <a:rPr lang="en-GB"/>
              <a:t>3</a:t>
            </a:fld>
            <a:endParaRPr lang="en-GB"/>
          </a:p>
        </p:txBody>
      </p:sp>
    </p:spTree>
    <p:extLst>
      <p:ext uri="{BB962C8B-B14F-4D97-AF65-F5344CB8AC3E}">
        <p14:creationId xmlns:p14="http://schemas.microsoft.com/office/powerpoint/2010/main" val="14692973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200"/>
              </a:spcBef>
              <a:spcAft>
                <a:spcPts val="200"/>
              </a:spcAft>
            </a:pPr>
            <a:endParaRPr lang="en-GB" dirty="0">
              <a:solidFill>
                <a:srgbClr val="404040"/>
              </a:solidFill>
              <a:ea typeface="Calibri" panose="020F0502020204030204"/>
              <a:cs typeface="Calibri" panose="020F0502020204030204"/>
            </a:endParaRPr>
          </a:p>
          <a:p>
            <a:pPr marL="285750" indent="-285750">
              <a:lnSpc>
                <a:spcPct val="90000"/>
              </a:lnSpc>
              <a:spcBef>
                <a:spcPts val="1200"/>
              </a:spcBef>
              <a:spcAft>
                <a:spcPts val="200"/>
              </a:spcAft>
              <a:buFont typeface="Arial"/>
              <a:buChar char="•"/>
            </a:pPr>
            <a:r>
              <a:rPr lang="en-GB" dirty="0">
                <a:solidFill>
                  <a:srgbClr val="404040"/>
                </a:solidFill>
              </a:rPr>
              <a:t>Encouraging teachers to talk to students about the </a:t>
            </a:r>
            <a:r>
              <a:rPr lang="en-GB" i="1" dirty="0">
                <a:solidFill>
                  <a:srgbClr val="404040"/>
                </a:solidFill>
              </a:rPr>
              <a:t>way </a:t>
            </a:r>
            <a:r>
              <a:rPr lang="en-GB" dirty="0">
                <a:solidFill>
                  <a:srgbClr val="404040"/>
                </a:solidFill>
              </a:rPr>
              <a:t>they express their anger </a:t>
            </a:r>
            <a:endParaRPr lang="en-US" dirty="0">
              <a:ea typeface="Calibri"/>
              <a:cs typeface="Calibri"/>
            </a:endParaRPr>
          </a:p>
          <a:p>
            <a:pPr marL="171450" indent="-171450">
              <a:lnSpc>
                <a:spcPct val="90000"/>
              </a:lnSpc>
              <a:spcBef>
                <a:spcPts val="1200"/>
              </a:spcBef>
              <a:spcAft>
                <a:spcPts val="200"/>
              </a:spcAft>
              <a:buFont typeface="Arial"/>
              <a:buChar char="•"/>
            </a:pPr>
            <a:r>
              <a:rPr lang="en-GB" dirty="0">
                <a:solidFill>
                  <a:srgbClr val="404040"/>
                </a:solidFill>
              </a:rPr>
              <a:t>When a boy displays anger through disruptive or aggressive behaviour it is natural for schools to respond with consequences. </a:t>
            </a:r>
            <a:endParaRPr lang="en-US" dirty="0">
              <a:solidFill>
                <a:srgbClr val="000000"/>
              </a:solidFill>
              <a:ea typeface="Calibri" panose="020F0502020204030204"/>
              <a:cs typeface="Calibri" panose="020F0502020204030204"/>
            </a:endParaRPr>
          </a:p>
          <a:p>
            <a:pPr marL="171450" indent="-171450">
              <a:lnSpc>
                <a:spcPct val="90000"/>
              </a:lnSpc>
              <a:spcBef>
                <a:spcPts val="1200"/>
              </a:spcBef>
              <a:spcAft>
                <a:spcPts val="200"/>
              </a:spcAft>
              <a:buFont typeface="Arial"/>
              <a:buChar char="•"/>
            </a:pPr>
            <a:r>
              <a:rPr lang="en-GB" dirty="0">
                <a:solidFill>
                  <a:srgbClr val="404040"/>
                </a:solidFill>
              </a:rPr>
              <a:t>Clear boundaries and accountability are essential, however, it is equally important to recognise that punishment without understanding its root can miss valuable opportunities for emotional growth. </a:t>
            </a:r>
            <a:endParaRPr lang="en-GB" dirty="0">
              <a:solidFill>
                <a:srgbClr val="000000"/>
              </a:solidFill>
              <a:ea typeface="Calibri" panose="020F0502020204030204"/>
              <a:cs typeface="Calibri" panose="020F0502020204030204"/>
            </a:endParaRPr>
          </a:p>
          <a:p>
            <a:pPr marL="171450" indent="-171450">
              <a:lnSpc>
                <a:spcPct val="90000"/>
              </a:lnSpc>
              <a:spcBef>
                <a:spcPts val="1200"/>
              </a:spcBef>
              <a:spcAft>
                <a:spcPts val="200"/>
              </a:spcAft>
              <a:buFont typeface="Arial"/>
              <a:buChar char="•"/>
            </a:pPr>
            <a:r>
              <a:rPr lang="en-GB" dirty="0">
                <a:solidFill>
                  <a:srgbClr val="404040"/>
                </a:solidFill>
              </a:rPr>
              <a:t>Anger often masks other feelings such as fear or shame. </a:t>
            </a:r>
            <a:endParaRPr lang="en-GB" dirty="0">
              <a:solidFill>
                <a:srgbClr val="000000"/>
              </a:solidFill>
              <a:ea typeface="Calibri" panose="020F0502020204030204"/>
              <a:cs typeface="Calibri" panose="020F0502020204030204"/>
            </a:endParaRPr>
          </a:p>
          <a:p>
            <a:pPr marL="171450" indent="-171450">
              <a:lnSpc>
                <a:spcPct val="90000"/>
              </a:lnSpc>
              <a:spcBef>
                <a:spcPts val="1200"/>
              </a:spcBef>
              <a:spcAft>
                <a:spcPts val="200"/>
              </a:spcAft>
              <a:buFont typeface="Arial"/>
              <a:buChar char="•"/>
            </a:pPr>
            <a:r>
              <a:rPr lang="en-GB" dirty="0">
                <a:solidFill>
                  <a:srgbClr val="404040"/>
                </a:solidFill>
              </a:rPr>
              <a:t>Rather than just responding with discipline you can also give space for conversation.</a:t>
            </a:r>
            <a:endParaRPr lang="en-GB" dirty="0">
              <a:solidFill>
                <a:srgbClr val="000000"/>
              </a:solidFill>
              <a:ea typeface="Calibri" panose="020F0502020204030204"/>
              <a:cs typeface="Calibri" panose="020F0502020204030204"/>
            </a:endParaRPr>
          </a:p>
          <a:p>
            <a:pPr lvl="1" indent="-171450">
              <a:lnSpc>
                <a:spcPct val="90000"/>
              </a:lnSpc>
              <a:spcBef>
                <a:spcPts val="1200"/>
              </a:spcBef>
              <a:spcAft>
                <a:spcPts val="200"/>
              </a:spcAft>
              <a:buFont typeface="Courier New"/>
              <a:buChar char="o"/>
            </a:pPr>
            <a:r>
              <a:rPr lang="en-GB" dirty="0">
                <a:solidFill>
                  <a:srgbClr val="404040"/>
                </a:solidFill>
                <a:ea typeface="Calibri" panose="020F0502020204030204"/>
                <a:cs typeface="Calibri" panose="020F0502020204030204"/>
              </a:rPr>
              <a:t>Give time to cool down </a:t>
            </a:r>
          </a:p>
          <a:p>
            <a:pPr lvl="1" indent="-171450">
              <a:lnSpc>
                <a:spcPct val="90000"/>
              </a:lnSpc>
              <a:spcBef>
                <a:spcPts val="1200"/>
              </a:spcBef>
              <a:spcAft>
                <a:spcPts val="200"/>
              </a:spcAft>
              <a:buFont typeface="Courier New"/>
              <a:buChar char="o"/>
            </a:pPr>
            <a:r>
              <a:rPr lang="en-GB" dirty="0">
                <a:solidFill>
                  <a:srgbClr val="404040"/>
                </a:solidFill>
                <a:ea typeface="Calibri" panose="020F0502020204030204"/>
                <a:cs typeface="Calibri" panose="020F0502020204030204"/>
              </a:rPr>
              <a:t>Use calm open ended questions "How were you feeling before that happened"</a:t>
            </a:r>
            <a:endParaRPr lang="en-GB" dirty="0">
              <a:solidFill>
                <a:srgbClr val="404040"/>
              </a:solidFill>
            </a:endParaRPr>
          </a:p>
          <a:p>
            <a:pPr lvl="1" indent="-171450">
              <a:lnSpc>
                <a:spcPct val="90000"/>
              </a:lnSpc>
              <a:spcBef>
                <a:spcPts val="1200"/>
              </a:spcBef>
              <a:spcAft>
                <a:spcPts val="200"/>
              </a:spcAft>
              <a:buFont typeface="Courier New"/>
              <a:buChar char="o"/>
            </a:pPr>
            <a:r>
              <a:rPr lang="en-GB" dirty="0">
                <a:solidFill>
                  <a:srgbClr val="404040"/>
                </a:solidFill>
                <a:ea typeface="Calibri"/>
                <a:cs typeface="Calibri"/>
              </a:rPr>
              <a:t>Validate emotions </a:t>
            </a:r>
            <a:endParaRPr lang="en-GB" dirty="0">
              <a:solidFill>
                <a:srgbClr val="404040"/>
              </a:solidFill>
            </a:endParaRPr>
          </a:p>
          <a:p>
            <a:pPr lvl="1" indent="-171450">
              <a:lnSpc>
                <a:spcPct val="90000"/>
              </a:lnSpc>
              <a:spcBef>
                <a:spcPts val="1200"/>
              </a:spcBef>
              <a:spcAft>
                <a:spcPts val="200"/>
              </a:spcAft>
              <a:buFont typeface="Courier New"/>
              <a:buChar char="o"/>
            </a:pPr>
            <a:r>
              <a:rPr lang="en-GB" dirty="0">
                <a:solidFill>
                  <a:srgbClr val="404040"/>
                </a:solidFill>
                <a:ea typeface="Calibri"/>
                <a:cs typeface="Calibri"/>
              </a:rPr>
              <a:t>Teach emotional vocabulary </a:t>
            </a:r>
            <a:endParaRPr lang="en-GB" dirty="0">
              <a:solidFill>
                <a:srgbClr val="404040"/>
              </a:solidFill>
            </a:endParaRPr>
          </a:p>
          <a:p>
            <a:pPr lvl="1" indent="-171450">
              <a:lnSpc>
                <a:spcPct val="90000"/>
              </a:lnSpc>
              <a:spcBef>
                <a:spcPts val="1200"/>
              </a:spcBef>
              <a:spcAft>
                <a:spcPts val="200"/>
              </a:spcAft>
              <a:buFont typeface="Courier New"/>
              <a:buChar char="o"/>
            </a:pPr>
            <a:r>
              <a:rPr lang="en-GB" dirty="0">
                <a:solidFill>
                  <a:srgbClr val="404040"/>
                </a:solidFill>
                <a:ea typeface="Calibri"/>
                <a:cs typeface="Calibri"/>
              </a:rPr>
              <a:t>Offering regular check in or reflective time with a trusted adult</a:t>
            </a:r>
            <a:endParaRPr lang="en-GB" dirty="0">
              <a:solidFill>
                <a:srgbClr val="404040"/>
              </a:solidFill>
            </a:endParaRPr>
          </a:p>
          <a:p>
            <a:pPr marL="171450" indent="-171450">
              <a:lnSpc>
                <a:spcPct val="90000"/>
              </a:lnSpc>
              <a:spcBef>
                <a:spcPts val="1200"/>
              </a:spcBef>
              <a:spcAft>
                <a:spcPts val="200"/>
              </a:spcAft>
              <a:buFont typeface="Arial"/>
              <a:buChar char="•"/>
            </a:pPr>
            <a:r>
              <a:rPr lang="en-GB" dirty="0">
                <a:solidFill>
                  <a:srgbClr val="404040"/>
                </a:solidFill>
              </a:rPr>
              <a:t>If you can identify when a student starts to feel angry/ is experiencing some of the emotions below the tip of the iceberg, how can you encourage them at this point to start expressing these feelings before they “explode”. By combining appropriate consequences with supportive conversations, teachers can help boys move beyond impulsive reactions and toward a more constructive, self-aware response. Tis help </a:t>
            </a:r>
            <a:r>
              <a:rPr lang="en-GB" dirty="0" err="1">
                <a:solidFill>
                  <a:srgbClr val="404040"/>
                </a:solidFill>
              </a:rPr>
              <a:t>sbuild</a:t>
            </a:r>
            <a:r>
              <a:rPr lang="en-GB" dirty="0">
                <a:solidFill>
                  <a:srgbClr val="404040"/>
                </a:solidFill>
              </a:rPr>
              <a:t> emotional literacy that lasts far beyond the classroom. </a:t>
            </a:r>
            <a:endParaRPr lang="en-GB" dirty="0">
              <a:solidFill>
                <a:srgbClr val="000000"/>
              </a:solidFill>
              <a:ea typeface="Calibri" panose="020F0502020204030204"/>
              <a:cs typeface="Calibri" panose="020F0502020204030204"/>
            </a:endParaRPr>
          </a:p>
          <a:p>
            <a:pPr marL="171450" indent="-171450">
              <a:lnSpc>
                <a:spcPct val="90000"/>
              </a:lnSpc>
              <a:spcBef>
                <a:spcPts val="1200"/>
              </a:spcBef>
              <a:spcAft>
                <a:spcPts val="200"/>
              </a:spcAft>
              <a:buFont typeface="Arial"/>
              <a:buChar char="•"/>
            </a:pPr>
            <a:r>
              <a:rPr lang="en-GB" dirty="0">
                <a:solidFill>
                  <a:srgbClr val="404040"/>
                </a:solidFill>
              </a:rPr>
              <a:t>What are the challenges when trying to relate to a child/ keep an eye on all students?  </a:t>
            </a:r>
            <a:endParaRPr lang="en-GB" dirty="0">
              <a:ea typeface="Calibri"/>
              <a:cs typeface="Calibri"/>
            </a:endParaRPr>
          </a:p>
        </p:txBody>
      </p:sp>
      <p:sp>
        <p:nvSpPr>
          <p:cNvPr id="4" name="Slide Number Placeholder 3"/>
          <p:cNvSpPr>
            <a:spLocks noGrp="1"/>
          </p:cNvSpPr>
          <p:nvPr>
            <p:ph type="sldNum" sz="quarter" idx="5"/>
          </p:nvPr>
        </p:nvSpPr>
        <p:spPr/>
        <p:txBody>
          <a:bodyPr/>
          <a:lstStyle/>
          <a:p>
            <a:fld id="{DA12108C-D1EE-4FC6-B67E-6B7466CFA4DD}" type="slidenum">
              <a:rPr lang="en-GB"/>
              <a:t>4</a:t>
            </a:fld>
            <a:endParaRPr lang="en-GB"/>
          </a:p>
        </p:txBody>
      </p:sp>
    </p:spTree>
    <p:extLst>
      <p:ext uri="{BB962C8B-B14F-4D97-AF65-F5344CB8AC3E}">
        <p14:creationId xmlns:p14="http://schemas.microsoft.com/office/powerpoint/2010/main" val="34620188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12108C-D1EE-4FC6-B67E-6B7466CFA4DD}" type="slidenum">
              <a:rPr lang="en-GB" smtClean="0"/>
              <a:t>5</a:t>
            </a:fld>
            <a:endParaRPr lang="en-GB"/>
          </a:p>
        </p:txBody>
      </p:sp>
    </p:spTree>
    <p:extLst>
      <p:ext uri="{BB962C8B-B14F-4D97-AF65-F5344CB8AC3E}">
        <p14:creationId xmlns:p14="http://schemas.microsoft.com/office/powerpoint/2010/main" val="3870357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200"/>
              </a:spcBef>
              <a:spcAft>
                <a:spcPts val="200"/>
              </a:spcAft>
            </a:pPr>
            <a:r>
              <a:rPr lang="en-GB" dirty="0">
                <a:solidFill>
                  <a:srgbClr val="404040"/>
                </a:solidFill>
                <a:ea typeface="Calibri" panose="020F0502020204030204"/>
                <a:cs typeface="Calibri" panose="020F0502020204030204"/>
              </a:rPr>
              <a:t>Let's take a deeper look at why boys may more frequently express anger or aggression in school settings-and why it's crucial that we move beyond  surface level reactions to challenging behaviour. </a:t>
            </a:r>
          </a:p>
          <a:p>
            <a:pPr marL="285750" indent="-285750">
              <a:lnSpc>
                <a:spcPct val="90000"/>
              </a:lnSpc>
              <a:spcBef>
                <a:spcPts val="1200"/>
              </a:spcBef>
              <a:spcAft>
                <a:spcPts val="200"/>
              </a:spcAft>
              <a:buFont typeface="Arial,Sans-Serif"/>
              <a:buChar char="•"/>
            </a:pPr>
            <a:r>
              <a:rPr lang="en-GB" dirty="0">
                <a:solidFill>
                  <a:srgbClr val="404040"/>
                </a:solidFill>
              </a:rPr>
              <a:t>Developmental &amp; Societal Influences </a:t>
            </a:r>
            <a:endParaRPr lang="en-GB" dirty="0">
              <a:ea typeface="Calibri"/>
              <a:cs typeface="Calibri"/>
            </a:endParaRPr>
          </a:p>
          <a:p>
            <a:pPr marL="383540" lvl="1" indent="-91440">
              <a:lnSpc>
                <a:spcPct val="90000"/>
              </a:lnSpc>
              <a:spcBef>
                <a:spcPts val="200"/>
              </a:spcBef>
              <a:spcAft>
                <a:spcPts val="400"/>
              </a:spcAft>
              <a:buFont typeface="Arial,Sans-Serif"/>
              <a:buChar char="•"/>
            </a:pPr>
            <a:r>
              <a:rPr lang="en-GB" dirty="0">
                <a:solidFill>
                  <a:srgbClr val="404040"/>
                </a:solidFill>
              </a:rPr>
              <a:t>Boys often socialised to suppress vulnerability</a:t>
            </a:r>
            <a:endParaRPr lang="en-GB" dirty="0"/>
          </a:p>
          <a:p>
            <a:pPr marL="383540" lvl="1" indent="-91440">
              <a:lnSpc>
                <a:spcPct val="90000"/>
              </a:lnSpc>
              <a:spcBef>
                <a:spcPts val="200"/>
              </a:spcBef>
              <a:spcAft>
                <a:spcPts val="400"/>
              </a:spcAft>
              <a:buFont typeface="Arial,Sans-Serif"/>
              <a:buChar char="•"/>
            </a:pPr>
            <a:r>
              <a:rPr lang="en-GB" dirty="0">
                <a:solidFill>
                  <a:srgbClr val="404040"/>
                </a:solidFill>
              </a:rPr>
              <a:t>Anger as a more "acceptable" emotional outlet.</a:t>
            </a:r>
            <a:endParaRPr lang="en-GB" dirty="0">
              <a:solidFill>
                <a:srgbClr val="000000"/>
              </a:solidFill>
            </a:endParaRPr>
          </a:p>
          <a:p>
            <a:pPr marL="383540" lvl="1" indent="-91440">
              <a:lnSpc>
                <a:spcPct val="90000"/>
              </a:lnSpc>
              <a:spcBef>
                <a:spcPts val="200"/>
              </a:spcBef>
              <a:spcAft>
                <a:spcPts val="400"/>
              </a:spcAft>
              <a:buFont typeface="Arial,Sans-Serif"/>
              <a:buChar char="•"/>
            </a:pPr>
            <a:r>
              <a:rPr lang="en-GB" dirty="0">
                <a:solidFill>
                  <a:srgbClr val="404040"/>
                </a:solidFill>
              </a:rPr>
              <a:t>How societal views of masculinity might be contributing to this (toxic masculinity) - think Adolescence, boys encouraged to man up </a:t>
            </a:r>
            <a:endParaRPr lang="en-GB" dirty="0">
              <a:ea typeface="Calibri" panose="020F0502020204030204"/>
              <a:cs typeface="Calibri" panose="020F0502020204030204"/>
            </a:endParaRPr>
          </a:p>
          <a:p>
            <a:pPr marL="171450" indent="-171450">
              <a:lnSpc>
                <a:spcPct val="90000"/>
              </a:lnSpc>
              <a:spcBef>
                <a:spcPts val="1200"/>
              </a:spcBef>
              <a:spcAft>
                <a:spcPts val="200"/>
              </a:spcAft>
              <a:buFont typeface="Arial,Sans-Serif"/>
              <a:buChar char="•"/>
            </a:pPr>
            <a:r>
              <a:rPr lang="en-GB" dirty="0">
                <a:solidFill>
                  <a:srgbClr val="404040"/>
                </a:solidFill>
              </a:rPr>
              <a:t>Trauma and socioeconomic factors </a:t>
            </a:r>
            <a:endParaRPr lang="en-US" dirty="0">
              <a:solidFill>
                <a:srgbClr val="000000"/>
              </a:solidFill>
            </a:endParaRPr>
          </a:p>
          <a:p>
            <a:pPr marL="383540" lvl="1" indent="-171450">
              <a:lnSpc>
                <a:spcPct val="90000"/>
              </a:lnSpc>
              <a:spcBef>
                <a:spcPts val="200"/>
              </a:spcBef>
              <a:spcAft>
                <a:spcPts val="400"/>
              </a:spcAft>
              <a:buFont typeface="Arial,Sans-Serif"/>
              <a:buChar char="•"/>
            </a:pPr>
            <a:r>
              <a:rPr lang="en-GB" dirty="0">
                <a:solidFill>
                  <a:srgbClr val="404040"/>
                </a:solidFill>
              </a:rPr>
              <a:t>Exposure to instability neglect or violence can influence on expressions of emotions and lead to more behaviour that is seen as aggressive. </a:t>
            </a:r>
            <a:endParaRPr lang="en-GB" dirty="0"/>
          </a:p>
          <a:p>
            <a:pPr marL="383540" lvl="1" indent="-171450">
              <a:lnSpc>
                <a:spcPct val="90000"/>
              </a:lnSpc>
              <a:spcBef>
                <a:spcPts val="200"/>
              </a:spcBef>
              <a:spcAft>
                <a:spcPts val="400"/>
              </a:spcAft>
              <a:buFont typeface="Arial,Sans-Serif"/>
              <a:buChar char="•"/>
            </a:pPr>
            <a:r>
              <a:rPr lang="en-GB" dirty="0">
                <a:solidFill>
                  <a:srgbClr val="404040"/>
                </a:solidFill>
                <a:ea typeface="Calibri"/>
                <a:cs typeface="Calibri"/>
              </a:rPr>
              <a:t>Children exposed to chronic stress, poverty , violence or unstable home environments may develop heightened stress responses. This puts them in a state of constant alertness-reacting with anger when they feel threatened or unsafe even in seemingly neutral classroom.  </a:t>
            </a:r>
            <a:endParaRPr lang="en-GB" dirty="0">
              <a:solidFill>
                <a:srgbClr val="404040"/>
              </a:solidFill>
            </a:endParaRPr>
          </a:p>
          <a:p>
            <a:pPr marL="285750" indent="-285750">
              <a:lnSpc>
                <a:spcPct val="90000"/>
              </a:lnSpc>
              <a:spcBef>
                <a:spcPts val="1200"/>
              </a:spcBef>
              <a:spcAft>
                <a:spcPts val="200"/>
              </a:spcAft>
              <a:buFont typeface="Arial,Sans-Serif"/>
              <a:buChar char="•"/>
            </a:pPr>
            <a:r>
              <a:rPr lang="en-GB" dirty="0">
                <a:solidFill>
                  <a:srgbClr val="404040"/>
                </a:solidFill>
              </a:rPr>
              <a:t>Which boys are we more likely to view as aggressive?</a:t>
            </a:r>
            <a:endParaRPr lang="en-GB" dirty="0"/>
          </a:p>
          <a:p>
            <a:pPr marL="383540" lvl="1">
              <a:lnSpc>
                <a:spcPct val="90000"/>
              </a:lnSpc>
              <a:spcBef>
                <a:spcPts val="200"/>
              </a:spcBef>
              <a:spcAft>
                <a:spcPts val="400"/>
              </a:spcAft>
              <a:buFont typeface="Arial,Sans-Serif"/>
              <a:buChar char="•"/>
            </a:pPr>
            <a:r>
              <a:rPr lang="en-GB" dirty="0">
                <a:solidFill>
                  <a:srgbClr val="404040"/>
                </a:solidFill>
              </a:rPr>
              <a:t>Adultification </a:t>
            </a:r>
            <a:endParaRPr lang="en-US" dirty="0"/>
          </a:p>
          <a:p>
            <a:pPr marL="383540" lvl="1">
              <a:lnSpc>
                <a:spcPct val="90000"/>
              </a:lnSpc>
              <a:spcBef>
                <a:spcPts val="200"/>
              </a:spcBef>
              <a:spcAft>
                <a:spcPts val="400"/>
              </a:spcAft>
              <a:buFont typeface="Arial,Sans-Serif"/>
              <a:buChar char="•"/>
            </a:pPr>
            <a:r>
              <a:rPr lang="en-GB" dirty="0">
                <a:solidFill>
                  <a:srgbClr val="404040"/>
                </a:solidFill>
              </a:rPr>
              <a:t>Racial and class-based biases.</a:t>
            </a:r>
            <a:endParaRPr lang="en-US" dirty="0">
              <a:ea typeface="Calibri" panose="020F0502020204030204"/>
              <a:cs typeface="Calibri" panose="020F0502020204030204"/>
            </a:endParaRPr>
          </a:p>
          <a:p>
            <a:pPr marL="383540" lvl="1">
              <a:lnSpc>
                <a:spcPct val="90000"/>
              </a:lnSpc>
              <a:spcBef>
                <a:spcPts val="200"/>
              </a:spcBef>
              <a:spcAft>
                <a:spcPts val="400"/>
              </a:spcAft>
            </a:pPr>
            <a:r>
              <a:rPr lang="en-GB" dirty="0">
                <a:solidFill>
                  <a:srgbClr val="404040"/>
                </a:solidFill>
                <a:ea typeface="Calibri"/>
                <a:cs typeface="Calibri"/>
              </a:rPr>
              <a:t>Boys from ethnic minority backgrounds particularly Black boys are disproportionately labelled as aggressive or defiant. This isn't because they are angrier, but because society is quicker to </a:t>
            </a:r>
            <a:r>
              <a:rPr lang="en-GB" dirty="0" err="1">
                <a:solidFill>
                  <a:srgbClr val="404040"/>
                </a:solidFill>
                <a:ea typeface="Calibri"/>
                <a:cs typeface="Calibri"/>
              </a:rPr>
              <a:t>pathologise</a:t>
            </a:r>
            <a:r>
              <a:rPr lang="en-GB" dirty="0">
                <a:solidFill>
                  <a:srgbClr val="404040"/>
                </a:solidFill>
                <a:ea typeface="Calibri"/>
                <a:cs typeface="Calibri"/>
              </a:rPr>
              <a:t> their behaviour. These biases can lead to exclusion, punishment and further marginalisation </a:t>
            </a:r>
            <a:r>
              <a:rPr lang="en-GB" dirty="0" err="1">
                <a:solidFill>
                  <a:srgbClr val="404040"/>
                </a:solidFill>
                <a:ea typeface="Calibri"/>
                <a:cs typeface="Calibri"/>
              </a:rPr>
              <a:t>reinforcinf</a:t>
            </a:r>
            <a:r>
              <a:rPr lang="en-GB" dirty="0">
                <a:solidFill>
                  <a:srgbClr val="404040"/>
                </a:solidFill>
                <a:ea typeface="Calibri"/>
                <a:cs typeface="Calibri"/>
              </a:rPr>
              <a:t> cycles of mistrust and disengagement. </a:t>
            </a:r>
          </a:p>
          <a:p>
            <a:pPr marL="285750" indent="-285750">
              <a:lnSpc>
                <a:spcPct val="90000"/>
              </a:lnSpc>
              <a:spcBef>
                <a:spcPts val="1200"/>
              </a:spcBef>
              <a:spcAft>
                <a:spcPts val="200"/>
              </a:spcAft>
              <a:buFont typeface="Arial,Sans-Serif"/>
              <a:buChar char="•"/>
            </a:pPr>
            <a:r>
              <a:rPr lang="en-GB" dirty="0">
                <a:solidFill>
                  <a:srgbClr val="404040"/>
                </a:solidFill>
              </a:rPr>
              <a:t>Having a trauma-informed lens in how we talk about aggression </a:t>
            </a:r>
            <a:endParaRPr lang="en-GB" dirty="0"/>
          </a:p>
          <a:p>
            <a:pPr marL="285750" indent="-285750">
              <a:lnSpc>
                <a:spcPct val="90000"/>
              </a:lnSpc>
              <a:spcBef>
                <a:spcPts val="1200"/>
              </a:spcBef>
              <a:spcAft>
                <a:spcPts val="200"/>
              </a:spcAft>
              <a:buFont typeface="Arial,Sans-Serif"/>
              <a:buChar char="•"/>
            </a:pPr>
            <a:r>
              <a:rPr lang="en-GB" dirty="0">
                <a:solidFill>
                  <a:srgbClr val="404040"/>
                </a:solidFill>
              </a:rPr>
              <a:t>How teachers would perceive children as being angry, not all anger is misbehaviour is may also be a message of greater need. </a:t>
            </a:r>
          </a:p>
          <a:p>
            <a:pPr marL="285750" indent="-285750">
              <a:lnSpc>
                <a:spcPct val="90000"/>
              </a:lnSpc>
              <a:spcBef>
                <a:spcPts val="1200"/>
              </a:spcBef>
              <a:spcAft>
                <a:spcPts val="200"/>
              </a:spcAft>
              <a:buFont typeface="Arial,Sans-Serif"/>
              <a:buChar char="•"/>
            </a:pPr>
            <a:endParaRPr lang="en-GB" dirty="0">
              <a:solidFill>
                <a:srgbClr val="404040"/>
              </a:solidFill>
            </a:endParaRPr>
          </a:p>
          <a:p>
            <a:pPr fontAlgn="t"/>
            <a:r>
              <a:rPr lang="en-GB" sz="1200" b="1" i="0" kern="1200" dirty="0">
                <a:solidFill>
                  <a:schemeClr val="tx1"/>
                </a:solidFill>
                <a:effectLst/>
                <a:latin typeface="+mn-lt"/>
                <a:ea typeface="+mn-ea"/>
                <a:cs typeface="+mn-cs"/>
              </a:rPr>
              <a:t>Adultification</a:t>
            </a:r>
            <a:r>
              <a:rPr lang="en-GB" sz="1200" b="0" i="0" kern="1200" dirty="0">
                <a:solidFill>
                  <a:schemeClr val="tx1"/>
                </a:solidFill>
                <a:effectLst/>
                <a:latin typeface="+mn-lt"/>
                <a:ea typeface="+mn-ea"/>
                <a:cs typeface="+mn-cs"/>
              </a:rPr>
              <a:t> means treating children or young people as if they are </a:t>
            </a:r>
            <a:r>
              <a:rPr lang="en-GB" sz="1200" b="1" i="0" kern="1200" dirty="0">
                <a:solidFill>
                  <a:schemeClr val="tx1"/>
                </a:solidFill>
                <a:effectLst/>
                <a:latin typeface="+mn-lt"/>
                <a:ea typeface="+mn-ea"/>
                <a:cs typeface="+mn-cs"/>
              </a:rPr>
              <a:t>older, more grown‑up, and less innocent than they really are</a:t>
            </a:r>
            <a:r>
              <a:rPr lang="en-GB" sz="1200" b="0" i="0" kern="1200" dirty="0">
                <a:solidFill>
                  <a:schemeClr val="tx1"/>
                </a:solidFill>
                <a:effectLst/>
                <a:latin typeface="+mn-lt"/>
                <a:ea typeface="+mn-ea"/>
                <a:cs typeface="+mn-cs"/>
              </a:rPr>
              <a:t>. Instead of seeing them as children who need care, understanding, and protection, adults may expect them to behave like adults or blame them more harshly for mistakes.</a:t>
            </a:r>
          </a:p>
          <a:p>
            <a:pPr fontAlgn="t"/>
            <a:r>
              <a:rPr lang="en-GB" sz="1200" b="0" i="0" kern="1200" dirty="0">
                <a:solidFill>
                  <a:schemeClr val="tx1"/>
                </a:solidFill>
                <a:effectLst/>
                <a:latin typeface="+mn-lt"/>
                <a:ea typeface="+mn-ea"/>
                <a:cs typeface="+mn-cs"/>
              </a:rPr>
              <a:t>This often happens to </a:t>
            </a:r>
            <a:r>
              <a:rPr lang="en-GB" sz="1200" b="1" i="0" kern="1200" dirty="0">
                <a:solidFill>
                  <a:schemeClr val="tx1"/>
                </a:solidFill>
                <a:effectLst/>
                <a:latin typeface="+mn-lt"/>
                <a:ea typeface="+mn-ea"/>
                <a:cs typeface="+mn-cs"/>
              </a:rPr>
              <a:t>marginalised or racialised young people</a:t>
            </a:r>
            <a:r>
              <a:rPr lang="en-GB" sz="1200" b="0" i="0" kern="1200" dirty="0">
                <a:solidFill>
                  <a:schemeClr val="tx1"/>
                </a:solidFill>
                <a:effectLst/>
                <a:latin typeface="+mn-lt"/>
                <a:ea typeface="+mn-ea"/>
                <a:cs typeface="+mn-cs"/>
              </a:rPr>
              <a:t>. For example, some children from minoritised ethnic backgrounds may be seen as “troublemakers,” “aggressive,” or “streetwise,” even when their behaviour is normal for their age. Because of this, they may be punished more, supported less, or not believed when they need help.</a:t>
            </a:r>
          </a:p>
          <a:p>
            <a:pPr fontAlgn="t"/>
            <a:r>
              <a:rPr lang="en-GB" sz="1200" b="1" i="0" kern="1200" dirty="0">
                <a:solidFill>
                  <a:schemeClr val="tx1"/>
                </a:solidFill>
                <a:effectLst/>
                <a:latin typeface="+mn-lt"/>
                <a:ea typeface="+mn-ea"/>
                <a:cs typeface="+mn-cs"/>
              </a:rPr>
              <a:t>Racial and class-based biases</a:t>
            </a:r>
            <a:r>
              <a:rPr lang="en-GB" sz="1200" b="0" i="0" kern="1200" dirty="0">
                <a:solidFill>
                  <a:schemeClr val="tx1"/>
                </a:solidFill>
                <a:effectLst/>
                <a:latin typeface="+mn-lt"/>
                <a:ea typeface="+mn-ea"/>
                <a:cs typeface="+mn-cs"/>
              </a:rPr>
              <a:t> are the unfair beliefs or assumptions people hold based on a child’s </a:t>
            </a:r>
            <a:r>
              <a:rPr lang="en-GB" sz="1200" b="1" i="0" kern="1200" dirty="0">
                <a:solidFill>
                  <a:schemeClr val="tx1"/>
                </a:solidFill>
                <a:effectLst/>
                <a:latin typeface="+mn-lt"/>
                <a:ea typeface="+mn-ea"/>
                <a:cs typeface="+mn-cs"/>
              </a:rPr>
              <a:t>race or social class</a:t>
            </a:r>
            <a:r>
              <a:rPr lang="en-GB" sz="1200" b="0" i="0" kern="1200" dirty="0">
                <a:solidFill>
                  <a:schemeClr val="tx1"/>
                </a:solidFill>
                <a:effectLst/>
                <a:latin typeface="+mn-lt"/>
                <a:ea typeface="+mn-ea"/>
                <a:cs typeface="+mn-cs"/>
              </a:rPr>
              <a:t>. These biases can lead adults (such as teachers, professionals, or police) to judge children differently. For example, a child from a poorer background or a racialised group might be seen as badly behaved, while the same behaviour from a more privileged child is seen as “just a phase.”</a:t>
            </a:r>
          </a:p>
          <a:p>
            <a:pPr marL="285750" indent="-285750">
              <a:lnSpc>
                <a:spcPct val="90000"/>
              </a:lnSpc>
              <a:spcBef>
                <a:spcPts val="1200"/>
              </a:spcBef>
              <a:spcAft>
                <a:spcPts val="200"/>
              </a:spcAft>
              <a:buFont typeface="Arial,Sans-Serif"/>
              <a:buChar char="•"/>
            </a:pPr>
            <a:endParaRPr lang="en-GB" dirty="0"/>
          </a:p>
        </p:txBody>
      </p:sp>
      <p:sp>
        <p:nvSpPr>
          <p:cNvPr id="4" name="Slide Number Placeholder 3"/>
          <p:cNvSpPr>
            <a:spLocks noGrp="1"/>
          </p:cNvSpPr>
          <p:nvPr>
            <p:ph type="sldNum" sz="quarter" idx="5"/>
          </p:nvPr>
        </p:nvSpPr>
        <p:spPr/>
        <p:txBody>
          <a:bodyPr/>
          <a:lstStyle/>
          <a:p>
            <a:fld id="{DA12108C-D1EE-4FC6-B67E-6B7466CFA4DD}" type="slidenum">
              <a:rPr lang="en-GB"/>
              <a:t>6</a:t>
            </a:fld>
            <a:endParaRPr lang="en-GB"/>
          </a:p>
        </p:txBody>
      </p:sp>
    </p:spTree>
    <p:extLst>
      <p:ext uri="{BB962C8B-B14F-4D97-AF65-F5344CB8AC3E}">
        <p14:creationId xmlns:p14="http://schemas.microsoft.com/office/powerpoint/2010/main" val="1553290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r>
              <a:rPr lang="en-GB" b="0" i="0" u="none" strike="noStrike" dirty="0">
                <a:solidFill>
                  <a:srgbClr val="000000"/>
                </a:solidFill>
                <a:effectLst/>
              </a:rPr>
              <a:t>Just read here: Let’s take a moment to think about what’s going on in a young person’s brain when they feel anger rising. You’ve probably heard of the amygdala—it’s like the brain’s smoke alarm. It’s there to keep us safe, reacting instantly when we sense danger. On the other hand, the prefrontal cortex is the part that helps us make thoughtful decisions.</a:t>
            </a:r>
          </a:p>
          <a:p>
            <a:pPr algn="l">
              <a:buNone/>
            </a:pPr>
            <a:r>
              <a:rPr lang="en-GB" b="0" i="0" u="none" strike="noStrike" dirty="0">
                <a:solidFill>
                  <a:srgbClr val="000000"/>
                </a:solidFill>
                <a:effectLst/>
              </a:rPr>
              <a:t>But when a student is triggered—by stress, fear, or even embarrassment—the amygdala can override everything, including that more rational prefrontal cortex. That’s why some kids lash out or shut down so quickly—it’s not that they </a:t>
            </a:r>
            <a:r>
              <a:rPr lang="en-GB" b="0" i="1" u="none" strike="noStrike" dirty="0">
                <a:solidFill>
                  <a:srgbClr val="000000"/>
                </a:solidFill>
                <a:effectLst/>
              </a:rPr>
              <a:t>won’t</a:t>
            </a:r>
            <a:r>
              <a:rPr lang="en-GB" b="0" i="0" u="none" strike="noStrike" dirty="0">
                <a:solidFill>
                  <a:srgbClr val="000000"/>
                </a:solidFill>
                <a:effectLst/>
              </a:rPr>
              <a:t> think, it’s that they </a:t>
            </a:r>
            <a:r>
              <a:rPr lang="en-GB" b="0" i="1" u="none" strike="noStrike" dirty="0">
                <a:solidFill>
                  <a:srgbClr val="000000"/>
                </a:solidFill>
                <a:effectLst/>
              </a:rPr>
              <a:t>can’t</a:t>
            </a:r>
            <a:r>
              <a:rPr lang="en-GB" b="0" i="0" u="none" strike="noStrike" dirty="0">
                <a:solidFill>
                  <a:srgbClr val="000000"/>
                </a:solidFill>
                <a:effectLst/>
              </a:rPr>
              <a:t> in that moment.</a:t>
            </a:r>
          </a:p>
          <a:p>
            <a:pPr algn="l"/>
            <a:r>
              <a:rPr lang="en-GB" b="0" i="0" u="none" strike="noStrike" dirty="0">
                <a:solidFill>
                  <a:srgbClr val="000000"/>
                </a:solidFill>
                <a:effectLst/>
              </a:rPr>
              <a:t>The good news is that over time, with support, students can learn to spot those warning signs earlier and begin to slow things down. This is where your role becomes so powerful—because you can help them create that pause</a:t>
            </a:r>
          </a:p>
          <a:p>
            <a:endParaRPr lang="en-GB" dirty="0"/>
          </a:p>
        </p:txBody>
      </p:sp>
      <p:sp>
        <p:nvSpPr>
          <p:cNvPr id="4" name="Slide Number Placeholder 3"/>
          <p:cNvSpPr>
            <a:spLocks noGrp="1"/>
          </p:cNvSpPr>
          <p:nvPr>
            <p:ph type="sldNum" sz="quarter" idx="5"/>
          </p:nvPr>
        </p:nvSpPr>
        <p:spPr/>
        <p:txBody>
          <a:bodyPr/>
          <a:lstStyle/>
          <a:p>
            <a:fld id="{DA12108C-D1EE-4FC6-B67E-6B7466CFA4DD}" type="slidenum">
              <a:rPr lang="en-GB" smtClean="0"/>
              <a:t>7</a:t>
            </a:fld>
            <a:endParaRPr lang="en-GB"/>
          </a:p>
        </p:txBody>
      </p:sp>
    </p:spTree>
    <p:extLst>
      <p:ext uri="{BB962C8B-B14F-4D97-AF65-F5344CB8AC3E}">
        <p14:creationId xmlns:p14="http://schemas.microsoft.com/office/powerpoint/2010/main" val="1966879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r>
              <a:rPr lang="en-GB" b="0" i="0" u="none" strike="noStrike" dirty="0">
                <a:solidFill>
                  <a:srgbClr val="000000"/>
                </a:solidFill>
                <a:effectLst/>
              </a:rPr>
              <a:t>Let’s open this up to discussion now. Think about your students. Can you usually tell when one of them is beginning to feel angry, even before anything is said? What are the cues you notice? Maybe it's in their body language, or the way they enter the room.</a:t>
            </a:r>
          </a:p>
          <a:p>
            <a:pPr algn="l">
              <a:buNone/>
            </a:pPr>
            <a:r>
              <a:rPr lang="en-GB" b="0" i="0" u="none" strike="noStrike" dirty="0">
                <a:solidFill>
                  <a:srgbClr val="000000"/>
                </a:solidFill>
                <a:effectLst/>
              </a:rPr>
              <a:t>Also think about patterns: does it happen at a certain time, or with specific triggers? And what’s </a:t>
            </a:r>
            <a:r>
              <a:rPr lang="en-GB" b="0" i="1" u="none" strike="noStrike" dirty="0">
                <a:solidFill>
                  <a:srgbClr val="000000"/>
                </a:solidFill>
                <a:effectLst/>
              </a:rPr>
              <a:t>your</a:t>
            </a:r>
            <a:r>
              <a:rPr lang="en-GB" b="0" i="0" u="none" strike="noStrike" dirty="0">
                <a:solidFill>
                  <a:srgbClr val="000000"/>
                </a:solidFill>
                <a:effectLst/>
              </a:rPr>
              <a:t> response in that moment? This part is so important, because often, our reaction can either help to de-escalate… or unintentionally fuel the fire.</a:t>
            </a:r>
          </a:p>
          <a:p>
            <a:pPr algn="l"/>
            <a:r>
              <a:rPr lang="en-GB" b="0" i="0" u="none" strike="noStrike" dirty="0">
                <a:solidFill>
                  <a:srgbClr val="000000"/>
                </a:solidFill>
                <a:effectLst/>
              </a:rPr>
              <a:t>Let’s talk about what we notice and how we might shift our approach when we see those early warning signs</a:t>
            </a:r>
          </a:p>
          <a:p>
            <a:r>
              <a:rPr lang="en-GB" dirty="0"/>
              <a:t>Feel free to either call out or put your responses in the chat </a:t>
            </a:r>
          </a:p>
        </p:txBody>
      </p:sp>
      <p:sp>
        <p:nvSpPr>
          <p:cNvPr id="4" name="Slide Number Placeholder 3"/>
          <p:cNvSpPr>
            <a:spLocks noGrp="1"/>
          </p:cNvSpPr>
          <p:nvPr>
            <p:ph type="sldNum" sz="quarter" idx="5"/>
          </p:nvPr>
        </p:nvSpPr>
        <p:spPr/>
        <p:txBody>
          <a:bodyPr/>
          <a:lstStyle/>
          <a:p>
            <a:fld id="{DA12108C-D1EE-4FC6-B67E-6B7466CFA4DD}" type="slidenum">
              <a:rPr lang="en-GB" smtClean="0"/>
              <a:t>8</a:t>
            </a:fld>
            <a:endParaRPr lang="en-GB"/>
          </a:p>
        </p:txBody>
      </p:sp>
    </p:spTree>
    <p:extLst>
      <p:ext uri="{BB962C8B-B14F-4D97-AF65-F5344CB8AC3E}">
        <p14:creationId xmlns:p14="http://schemas.microsoft.com/office/powerpoint/2010/main" val="10614485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r>
              <a:rPr lang="en-GB" b="0" i="0" u="none" strike="noStrike" dirty="0">
                <a:solidFill>
                  <a:srgbClr val="000000"/>
                </a:solidFill>
                <a:effectLst/>
              </a:rPr>
              <a:t>When a young person feels safe with an adult, their stress response calms down faster. In fact, the relationship itself becomes a </a:t>
            </a:r>
            <a:r>
              <a:rPr lang="en-GB" b="1" i="0" u="none" strike="noStrike" dirty="0">
                <a:solidFill>
                  <a:srgbClr val="000000"/>
                </a:solidFill>
                <a:effectLst/>
              </a:rPr>
              <a:t>protective factor</a:t>
            </a:r>
            <a:r>
              <a:rPr lang="en-GB" b="0" i="0" u="none" strike="noStrike" dirty="0">
                <a:solidFill>
                  <a:srgbClr val="000000"/>
                </a:solidFill>
                <a:effectLst/>
              </a:rPr>
              <a:t>, something that literally helps regulate their nervous system. You might have heard of the phrase ”connection before correction.”</a:t>
            </a:r>
          </a:p>
          <a:p>
            <a:pPr algn="l">
              <a:buNone/>
            </a:pPr>
            <a:r>
              <a:rPr lang="en-GB" b="0" i="0" u="none" strike="noStrike" dirty="0">
                <a:solidFill>
                  <a:srgbClr val="000000"/>
                </a:solidFill>
                <a:effectLst/>
              </a:rPr>
              <a:t>Sometimes the small, consistent actions, such as using a warm tone, or simply noticing how they’re doing, are what build the trust that leads to long-term change.</a:t>
            </a:r>
          </a:p>
          <a:p>
            <a:pPr algn="l">
              <a:buNone/>
            </a:pPr>
            <a:endParaRPr lang="en-GB" b="0" i="0" u="none" strike="noStrike" dirty="0">
              <a:solidFill>
                <a:srgbClr val="000000"/>
              </a:solidFill>
              <a:effectLst/>
            </a:endParaRPr>
          </a:p>
          <a:p>
            <a:pPr algn="l">
              <a:buNone/>
            </a:pPr>
            <a:r>
              <a:rPr lang="en-GB" b="0" i="0" u="none" strike="noStrike" dirty="0">
                <a:solidFill>
                  <a:srgbClr val="000000"/>
                </a:solidFill>
                <a:effectLst/>
              </a:rPr>
              <a:t>And it’s not about getting it right all the time. Any relationship can have a rupture. It’s important to demonstrate and model how to repair that rupture. Showing a young person that you're willing to come back, acknowledge things, and repair, that’s what builds </a:t>
            </a:r>
            <a:r>
              <a:rPr lang="en-GB" b="1" i="0" u="none" strike="noStrike" dirty="0">
                <a:solidFill>
                  <a:srgbClr val="000000"/>
                </a:solidFill>
                <a:effectLst/>
              </a:rPr>
              <a:t>true emotional safety</a:t>
            </a:r>
            <a:r>
              <a:rPr lang="en-GB" b="0" i="0" u="none" strike="noStrike" dirty="0">
                <a:solidFill>
                  <a:srgbClr val="000000"/>
                </a:solidFill>
                <a:effectLst/>
              </a:rPr>
              <a:t>.</a:t>
            </a:r>
          </a:p>
          <a:p>
            <a:pPr algn="l">
              <a:buNone/>
            </a:pPr>
            <a:r>
              <a:rPr lang="en-GB" b="0" i="0" u="none" strike="noStrike" dirty="0">
                <a:solidFill>
                  <a:srgbClr val="000000"/>
                </a:solidFill>
                <a:effectLst/>
              </a:rPr>
              <a:t>For many students, these positive relationships might be the first time that an adult has demonstrated how to repair a relationship. </a:t>
            </a:r>
          </a:p>
          <a:p>
            <a:pPr algn="l">
              <a:buNone/>
            </a:pPr>
            <a:r>
              <a:rPr lang="en-GB" b="0" i="0" u="none" strike="noStrike" dirty="0">
                <a:solidFill>
                  <a:srgbClr val="000000"/>
                </a:solidFill>
                <a:effectLst/>
              </a:rPr>
              <a:t>Let’s take a moment now to think together:</a:t>
            </a:r>
          </a:p>
          <a:p>
            <a:pPr algn="l">
              <a:buFont typeface="Arial" panose="020B0604020202020204" pitchFamily="34" charset="0"/>
              <a:buChar char="•"/>
            </a:pPr>
            <a:r>
              <a:rPr lang="en-GB" b="0" i="0" u="none" strike="noStrike" dirty="0">
                <a:solidFill>
                  <a:srgbClr val="000000"/>
                </a:solidFill>
                <a:effectLst/>
              </a:rPr>
              <a:t>What are the relationship systems or routines that are already working in your school? (e.g. tutor groups or trusted adult allocations) </a:t>
            </a:r>
          </a:p>
          <a:p>
            <a:pPr algn="l">
              <a:buFont typeface="Arial" panose="020B0604020202020204" pitchFamily="34" charset="0"/>
              <a:buChar char="•"/>
            </a:pPr>
            <a:r>
              <a:rPr lang="en-GB" b="0" i="0" u="none" strike="noStrike" dirty="0">
                <a:solidFill>
                  <a:srgbClr val="000000"/>
                </a:solidFill>
                <a:effectLst/>
              </a:rPr>
              <a:t>Are there any things you would like to implement in your school? </a:t>
            </a:r>
          </a:p>
          <a:p>
            <a:endParaRPr lang="en-GB" dirty="0"/>
          </a:p>
        </p:txBody>
      </p:sp>
      <p:sp>
        <p:nvSpPr>
          <p:cNvPr id="4" name="Slide Number Placeholder 3"/>
          <p:cNvSpPr>
            <a:spLocks noGrp="1"/>
          </p:cNvSpPr>
          <p:nvPr>
            <p:ph type="sldNum" sz="quarter" idx="5"/>
          </p:nvPr>
        </p:nvSpPr>
        <p:spPr/>
        <p:txBody>
          <a:bodyPr/>
          <a:lstStyle/>
          <a:p>
            <a:fld id="{DA12108C-D1EE-4FC6-B67E-6B7466CFA4DD}" type="slidenum">
              <a:rPr lang="en-GB" smtClean="0"/>
              <a:t>9</a:t>
            </a:fld>
            <a:endParaRPr lang="en-GB"/>
          </a:p>
        </p:txBody>
      </p:sp>
    </p:spTree>
    <p:extLst>
      <p:ext uri="{BB962C8B-B14F-4D97-AF65-F5344CB8AC3E}">
        <p14:creationId xmlns:p14="http://schemas.microsoft.com/office/powerpoint/2010/main" val="4354271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To prevent aggressive </a:t>
            </a:r>
            <a:r>
              <a:rPr lang="en-US" dirty="0" err="1">
                <a:ea typeface="Calibri"/>
                <a:cs typeface="Calibri"/>
              </a:rPr>
              <a:t>behaviour</a:t>
            </a:r>
            <a:r>
              <a:rPr lang="en-US" dirty="0">
                <a:ea typeface="Calibri"/>
                <a:cs typeface="Calibri"/>
              </a:rPr>
              <a:t> from young people, school adults must first set a good example. I know this sounds obvious, but the effect of adult modelling really shows in the Bobo doll experiment. Albert Bandura conducted an experiment in the 60s to support his social learning theory, where he </a:t>
            </a:r>
            <a:r>
              <a:rPr lang="en-US" dirty="0" err="1">
                <a:ea typeface="Calibri"/>
                <a:cs typeface="Calibri"/>
              </a:rPr>
              <a:t>hypothesised</a:t>
            </a:r>
            <a:r>
              <a:rPr lang="en-US" dirty="0">
                <a:ea typeface="Calibri"/>
                <a:cs typeface="Calibri"/>
              </a:rPr>
              <a:t> that humans learn </a:t>
            </a:r>
            <a:r>
              <a:rPr lang="en-US" dirty="0" err="1">
                <a:ea typeface="Calibri"/>
                <a:cs typeface="Calibri"/>
              </a:rPr>
              <a:t>behaviour</a:t>
            </a:r>
            <a:r>
              <a:rPr lang="en-US" dirty="0">
                <a:ea typeface="Calibri"/>
                <a:cs typeface="Calibri"/>
              </a:rPr>
              <a:t> by observing others. The following video will explain it better than I can.</a:t>
            </a:r>
          </a:p>
          <a:p>
            <a:endParaRPr lang="en-US" dirty="0">
              <a:ea typeface="Calibri"/>
              <a:cs typeface="Calibri"/>
            </a:endParaRPr>
          </a:p>
          <a:p>
            <a:r>
              <a:rPr lang="en-US" dirty="0">
                <a:ea typeface="Calibri"/>
                <a:cs typeface="Calibri"/>
              </a:rPr>
              <a:t>So as the video showed, children can learn aggressive </a:t>
            </a:r>
            <a:r>
              <a:rPr lang="en-US" dirty="0" err="1">
                <a:ea typeface="Calibri"/>
                <a:cs typeface="Calibri"/>
              </a:rPr>
              <a:t>behaviour</a:t>
            </a:r>
            <a:r>
              <a:rPr lang="en-US" dirty="0">
                <a:ea typeface="Calibri"/>
                <a:cs typeface="Calibri"/>
              </a:rPr>
              <a:t> from the adults around them, and as students will spend a lot of time around school adults, they will likely model their </a:t>
            </a:r>
            <a:r>
              <a:rPr lang="en-US" dirty="0" err="1">
                <a:ea typeface="Calibri"/>
                <a:cs typeface="Calibri"/>
              </a:rPr>
              <a:t>behaviour</a:t>
            </a:r>
            <a:r>
              <a:rPr lang="en-US" dirty="0">
                <a:ea typeface="Calibri"/>
                <a:cs typeface="Calibri"/>
              </a:rPr>
              <a:t> after teachers/ TAs and other school staff. If an incident arises, and school adults respond with or even escalate with strong emotions at school, students will learn to react in the same way. Similarly, as you already do so in lessons, modelling positive reactions to difficult situations can teach valuable problem solving skills to your students. While our control over how other adults in their lives act, what you can do as school staff is to regulate your own emotions, such that you are modelling positive </a:t>
            </a:r>
            <a:r>
              <a:rPr lang="en-US" dirty="0" err="1">
                <a:ea typeface="Calibri"/>
                <a:cs typeface="Calibri"/>
              </a:rPr>
              <a:t>behaviour</a:t>
            </a:r>
            <a:r>
              <a:rPr lang="en-US" dirty="0">
                <a:ea typeface="Calibri"/>
                <a:cs typeface="Calibri"/>
              </a:rPr>
              <a:t> for the young people in your schools.</a:t>
            </a: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DA12108C-D1EE-4FC6-B67E-6B7466CFA4DD}" type="slidenum">
              <a:t>10</a:t>
            </a:fld>
            <a:endParaRPr lang="en-GB"/>
          </a:p>
        </p:txBody>
      </p:sp>
    </p:spTree>
    <p:extLst>
      <p:ext uri="{BB962C8B-B14F-4D97-AF65-F5344CB8AC3E}">
        <p14:creationId xmlns:p14="http://schemas.microsoft.com/office/powerpoint/2010/main" val="174232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When we work with younger children, in primary school, who are showing what we call challenging </a:t>
            </a:r>
            <a:r>
              <a:rPr lang="en-US" dirty="0" err="1">
                <a:ea typeface="Calibri"/>
                <a:cs typeface="Calibri"/>
              </a:rPr>
              <a:t>behaviour</a:t>
            </a:r>
            <a:r>
              <a:rPr lang="en-US" dirty="0">
                <a:ea typeface="Calibri"/>
                <a:cs typeface="Calibri"/>
              </a:rPr>
              <a:t>, one of the first techniques we teach parents is called special time, which is a designated period of time where parents will play with their child, but the child is in charge of play and takes the lead, whereas the parent plays a more passive and more of a "follower" role. This </a:t>
            </a:r>
            <a:r>
              <a:rPr lang="en-US" dirty="0" err="1">
                <a:ea typeface="Calibri"/>
                <a:cs typeface="Calibri"/>
              </a:rPr>
              <a:t>faciliates</a:t>
            </a:r>
            <a:r>
              <a:rPr lang="en-US" dirty="0">
                <a:ea typeface="Calibri"/>
                <a:cs typeface="Calibri"/>
              </a:rPr>
              <a:t> strong bonding between the parent and the child and builds the foundation to decrease challenging </a:t>
            </a:r>
            <a:r>
              <a:rPr lang="en-US" dirty="0" err="1">
                <a:ea typeface="Calibri"/>
                <a:cs typeface="Calibri"/>
              </a:rPr>
              <a:t>behaviour</a:t>
            </a:r>
            <a:r>
              <a:rPr lang="en-US" dirty="0">
                <a:ea typeface="Calibri"/>
                <a:cs typeface="Calibri"/>
              </a:rPr>
              <a:t>. We can use the same principles here to work with older students in Secondary school. Often students are reprimanded for showing aggressive </a:t>
            </a:r>
            <a:r>
              <a:rPr lang="en-US" dirty="0" err="1">
                <a:ea typeface="Calibri"/>
                <a:cs typeface="Calibri"/>
              </a:rPr>
              <a:t>behaviour</a:t>
            </a:r>
            <a:r>
              <a:rPr lang="en-US" dirty="0">
                <a:ea typeface="Calibri"/>
                <a:cs typeface="Calibri"/>
              </a:rPr>
              <a:t> and feel like they do not have a space to express their emotions and thoughts, which can lead to further episodes of aggression. </a:t>
            </a:r>
          </a:p>
          <a:p>
            <a:endParaRPr lang="en-US" dirty="0">
              <a:ea typeface="Calibri"/>
              <a:cs typeface="Calibri"/>
            </a:endParaRPr>
          </a:p>
          <a:p>
            <a:r>
              <a:rPr lang="en-US" dirty="0">
                <a:ea typeface="Calibri"/>
                <a:cs typeface="Calibri"/>
              </a:rPr>
              <a:t>Here we have a guide on how to create a safe space for students to talk.</a:t>
            </a:r>
          </a:p>
        </p:txBody>
      </p:sp>
      <p:sp>
        <p:nvSpPr>
          <p:cNvPr id="4" name="Slide Number Placeholder 3"/>
          <p:cNvSpPr>
            <a:spLocks noGrp="1"/>
          </p:cNvSpPr>
          <p:nvPr>
            <p:ph type="sldNum" sz="quarter" idx="5"/>
          </p:nvPr>
        </p:nvSpPr>
        <p:spPr/>
        <p:txBody>
          <a:bodyPr/>
          <a:lstStyle/>
          <a:p>
            <a:fld id="{DA12108C-D1EE-4FC6-B67E-6B7466CFA4DD}" type="slidenum">
              <a:t>11</a:t>
            </a:fld>
            <a:endParaRPr lang="en-GB"/>
          </a:p>
        </p:txBody>
      </p:sp>
    </p:spTree>
    <p:extLst>
      <p:ext uri="{BB962C8B-B14F-4D97-AF65-F5344CB8AC3E}">
        <p14:creationId xmlns:p14="http://schemas.microsoft.com/office/powerpoint/2010/main" val="2822163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841B4-E700-727C-2714-E9E4F90A19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A5D337-1888-A7FF-2127-E1D5EF3BE5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D228D3-180E-B946-A1CD-F845B01D8BB4}"/>
              </a:ext>
            </a:extLst>
          </p:cNvPr>
          <p:cNvSpPr>
            <a:spLocks noGrp="1"/>
          </p:cNvSpPr>
          <p:nvPr>
            <p:ph type="body" idx="1"/>
          </p:nvPr>
        </p:nvSpPr>
        <p:spPr/>
        <p:txBody>
          <a:bodyPr/>
          <a:lstStyle/>
          <a:p>
            <a:r>
              <a:rPr lang="en-US" dirty="0">
                <a:ea typeface="Calibri"/>
                <a:cs typeface="Calibri"/>
              </a:rPr>
              <a:t>In my experience working with young people, the most common response I get is "I don't know", and when you're providing this space for a student to express himself, he might not want to chat, or doesn’t know how to express his thoughts or feelings. So here are some tips on what to do if you feel like the talking space isn't used effectively.</a:t>
            </a:r>
          </a:p>
          <a:p>
            <a:endParaRPr lang="en-US" dirty="0">
              <a:ea typeface="Calibri"/>
              <a:cs typeface="Calibri"/>
            </a:endParaRPr>
          </a:p>
          <a:p>
            <a:r>
              <a:rPr lang="en-US" dirty="0">
                <a:ea typeface="Calibri"/>
                <a:cs typeface="Calibri"/>
              </a:rPr>
              <a:t>It might sound counter-intuitive, but the first step is to be comfortable with silence...</a:t>
            </a:r>
          </a:p>
          <a:p>
            <a:endParaRPr lang="en-US" dirty="0">
              <a:ea typeface="Calibri"/>
              <a:cs typeface="Calibri"/>
            </a:endParaRPr>
          </a:p>
          <a:p>
            <a:r>
              <a:rPr lang="en-US" dirty="0">
                <a:ea typeface="Calibri"/>
                <a:cs typeface="Calibri"/>
              </a:rPr>
              <a:t>If a young person becomes quiet after a period of talking. You could repeat what he says, "so this happened, and it made you feel like this. Did I get that right?" This does two things, it allows you to check your understanding of what the young person has said, and it gives him a chance to build on what he said previously, or to correct you if you're wrong. It also shows the student that although you are not leading the conversation, you are still engaged in what he is saying.</a:t>
            </a:r>
          </a:p>
          <a:p>
            <a:endParaRPr lang="en-US" dirty="0">
              <a:ea typeface="Calibri"/>
              <a:cs typeface="Calibri"/>
            </a:endParaRPr>
          </a:p>
          <a:p>
            <a:r>
              <a:rPr lang="en-US" dirty="0">
                <a:ea typeface="Calibri"/>
                <a:cs typeface="Calibri"/>
              </a:rPr>
              <a:t>If the young person is struggling to express their thoughts and emotions, then you may give some suggestions to facilitate conversation. Start by asking for consent "I know this is your space to talk about you, but I see that you're struggling a bit with that, is it okay if I give some suggestions and see if you agree with any of these things? To suggest, you should start off by </a:t>
            </a:r>
            <a:r>
              <a:rPr lang="en-US" dirty="0" err="1">
                <a:ea typeface="Calibri"/>
                <a:cs typeface="Calibri"/>
              </a:rPr>
              <a:t>normalising</a:t>
            </a:r>
            <a:r>
              <a:rPr lang="en-US" dirty="0">
                <a:ea typeface="Calibri"/>
                <a:cs typeface="Calibri"/>
              </a:rPr>
              <a:t> his experiences, and you can do this by bringing in your own experiences, or even make up a story (the student doesn’t have to know its made-up). Start off by saying, I often feel like... when I'm angry, or this happened once, and it made me feel very upset, or one time, I acted like this so and so, because I was feeling so and so. This allows them to </a:t>
            </a:r>
            <a:r>
              <a:rPr lang="en-US" dirty="0" err="1">
                <a:ea typeface="Calibri"/>
                <a:cs typeface="Calibri"/>
              </a:rPr>
              <a:t>realise</a:t>
            </a:r>
            <a:r>
              <a:rPr lang="en-US" dirty="0">
                <a:ea typeface="Calibri"/>
                <a:cs typeface="Calibri"/>
              </a:rPr>
              <a:t> that other people may also have similar experience that they can relate to, and they may become more likely to open up. The suggestion then follows the </a:t>
            </a:r>
            <a:r>
              <a:rPr lang="en-US" dirty="0" err="1">
                <a:ea typeface="Calibri"/>
                <a:cs typeface="Calibri"/>
              </a:rPr>
              <a:t>normalising</a:t>
            </a:r>
            <a:r>
              <a:rPr lang="en-US" dirty="0">
                <a:ea typeface="Calibri"/>
                <a:cs typeface="Calibri"/>
              </a:rPr>
              <a:t> statement, you can use phrases like is that similar to what happened, or is that similar to how you felt? Does my story apply to you etc. </a:t>
            </a:r>
          </a:p>
          <a:p>
            <a:endParaRPr lang="en-US" dirty="0">
              <a:ea typeface="Calibri"/>
              <a:cs typeface="Calibri"/>
            </a:endParaRPr>
          </a:p>
          <a:p>
            <a:r>
              <a:rPr lang="en-US" dirty="0">
                <a:ea typeface="Calibri"/>
                <a:cs typeface="Calibri"/>
              </a:rPr>
              <a:t>A child may become dysregulated while talking about difficult situations, so please recommend breathing and grounding techniques as appropriate.</a:t>
            </a:r>
          </a:p>
        </p:txBody>
      </p:sp>
      <p:sp>
        <p:nvSpPr>
          <p:cNvPr id="4" name="Slide Number Placeholder 3">
            <a:extLst>
              <a:ext uri="{FF2B5EF4-FFF2-40B4-BE49-F238E27FC236}">
                <a16:creationId xmlns:a16="http://schemas.microsoft.com/office/drawing/2014/main" id="{8ED7B119-5C16-6FAE-8FB3-152BD988DB4A}"/>
              </a:ext>
            </a:extLst>
          </p:cNvPr>
          <p:cNvSpPr>
            <a:spLocks noGrp="1"/>
          </p:cNvSpPr>
          <p:nvPr>
            <p:ph type="sldNum" sz="quarter" idx="5"/>
          </p:nvPr>
        </p:nvSpPr>
        <p:spPr/>
        <p:txBody>
          <a:bodyPr/>
          <a:lstStyle/>
          <a:p>
            <a:fld id="{DA12108C-D1EE-4FC6-B67E-6B7466CFA4DD}" type="slidenum">
              <a:t>12</a:t>
            </a:fld>
            <a:endParaRPr lang="en-GB"/>
          </a:p>
        </p:txBody>
      </p:sp>
    </p:spTree>
    <p:extLst>
      <p:ext uri="{BB962C8B-B14F-4D97-AF65-F5344CB8AC3E}">
        <p14:creationId xmlns:p14="http://schemas.microsoft.com/office/powerpoint/2010/main" val="4008732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endParaRPr lang="en-GB" b="0" i="0" u="none" strike="noStrike" dirty="0">
              <a:solidFill>
                <a:srgbClr val="000000"/>
              </a:solidFill>
              <a:effectLst/>
            </a:endParaRPr>
          </a:p>
          <a:p>
            <a:pPr algn="l">
              <a:buNone/>
            </a:pPr>
            <a:r>
              <a:rPr lang="en-GB" b="0" i="0" u="none" strike="noStrike" dirty="0">
                <a:solidFill>
                  <a:srgbClr val="000000"/>
                </a:solidFill>
                <a:effectLst/>
              </a:rPr>
              <a:t>This slide introduces a key preventative tool: </a:t>
            </a:r>
            <a:r>
              <a:rPr lang="en-GB" b="1" i="0" u="none" strike="noStrike" dirty="0">
                <a:solidFill>
                  <a:srgbClr val="000000"/>
                </a:solidFill>
                <a:effectLst/>
              </a:rPr>
              <a:t>positive self-talk</a:t>
            </a:r>
            <a:r>
              <a:rPr lang="en-GB" b="0" i="0" u="none" strike="noStrike" dirty="0">
                <a:solidFill>
                  <a:srgbClr val="000000"/>
                </a:solidFill>
                <a:effectLst/>
              </a:rPr>
              <a:t>. Everyone has an internal voice in their head narrating what’s happening. For some boys, especially those who struggle with emotional expression, that inner voice can be harsh, self-critical, or even catastrophising.</a:t>
            </a:r>
          </a:p>
          <a:p>
            <a:pPr algn="l">
              <a:buNone/>
            </a:pPr>
            <a:r>
              <a:rPr lang="en-GB" b="0" i="0" u="none" strike="noStrike" dirty="0">
                <a:solidFill>
                  <a:srgbClr val="000000"/>
                </a:solidFill>
                <a:effectLst/>
              </a:rPr>
              <a:t>Over time, this kind of thinking can fuel anxiety, frustration, or shutdowns. But we can help them </a:t>
            </a:r>
            <a:r>
              <a:rPr lang="en-GB" b="1" i="0" u="none" strike="noStrike" dirty="0">
                <a:solidFill>
                  <a:srgbClr val="000000"/>
                </a:solidFill>
                <a:effectLst/>
              </a:rPr>
              <a:t>reshape that voice</a:t>
            </a:r>
            <a:r>
              <a:rPr lang="en-GB" b="0" i="0" u="none" strike="noStrike" dirty="0">
                <a:solidFill>
                  <a:srgbClr val="000000"/>
                </a:solidFill>
                <a:effectLst/>
              </a:rPr>
              <a:t> into something more supportive and realistic.</a:t>
            </a:r>
          </a:p>
          <a:p>
            <a:pPr algn="l">
              <a:buNone/>
            </a:pPr>
            <a:r>
              <a:rPr lang="en-GB" b="0" i="0" u="none" strike="noStrike" dirty="0">
                <a:solidFill>
                  <a:srgbClr val="000000"/>
                </a:solidFill>
                <a:effectLst/>
              </a:rPr>
              <a:t>You might hear a student say, 'I’m rubbish at this' or 'Everyone hates me.' When we catch those moments and gently challenge them: 'You’re still learning' or 'That’s a big assumption; what else could be true?’. It supports them in beginning to </a:t>
            </a:r>
            <a:r>
              <a:rPr lang="en-GB" b="0" i="0" u="none" strike="noStrike" dirty="0" err="1">
                <a:solidFill>
                  <a:srgbClr val="000000"/>
                </a:solidFill>
                <a:effectLst/>
              </a:rPr>
              <a:t>to</a:t>
            </a:r>
            <a:r>
              <a:rPr lang="en-GB" b="0" i="0" u="none" strike="noStrike" dirty="0">
                <a:solidFill>
                  <a:srgbClr val="000000"/>
                </a:solidFill>
                <a:effectLst/>
              </a:rPr>
              <a:t> think differently.</a:t>
            </a:r>
          </a:p>
          <a:p>
            <a:pPr algn="l"/>
            <a:r>
              <a:rPr lang="en-GB" b="0" i="0" u="none" strike="noStrike" dirty="0">
                <a:solidFill>
                  <a:srgbClr val="000000"/>
                </a:solidFill>
                <a:effectLst/>
              </a:rPr>
              <a:t>W</a:t>
            </a:r>
            <a:r>
              <a:rPr lang="en-GB" b="1" i="0" u="none" strike="noStrike" dirty="0">
                <a:solidFill>
                  <a:srgbClr val="000000"/>
                </a:solidFill>
                <a:effectLst/>
              </a:rPr>
              <a:t>hen we model positive self-talk ourselves</a:t>
            </a:r>
            <a:r>
              <a:rPr lang="en-GB" b="0" i="0" u="none" strike="noStrike" dirty="0">
                <a:solidFill>
                  <a:srgbClr val="000000"/>
                </a:solidFill>
                <a:effectLst/>
              </a:rPr>
              <a:t>, we show them what it sounds like to be kind to yourself. Saying things like, 'That didn’t go to plan, but I know what to do next time,' gives students permission to be human and to keep trying.</a:t>
            </a:r>
          </a:p>
          <a:p>
            <a:endParaRPr lang="en-GB" dirty="0"/>
          </a:p>
        </p:txBody>
      </p:sp>
      <p:sp>
        <p:nvSpPr>
          <p:cNvPr id="4" name="Slide Number Placeholder 3"/>
          <p:cNvSpPr>
            <a:spLocks noGrp="1"/>
          </p:cNvSpPr>
          <p:nvPr>
            <p:ph type="sldNum" sz="quarter" idx="5"/>
          </p:nvPr>
        </p:nvSpPr>
        <p:spPr/>
        <p:txBody>
          <a:bodyPr/>
          <a:lstStyle/>
          <a:p>
            <a:fld id="{DA12108C-D1EE-4FC6-B67E-6B7466CFA4DD}" type="slidenum">
              <a:rPr lang="en-GB" smtClean="0"/>
              <a:t>13</a:t>
            </a:fld>
            <a:endParaRPr lang="en-GB"/>
          </a:p>
        </p:txBody>
      </p:sp>
    </p:spTree>
    <p:extLst>
      <p:ext uri="{BB962C8B-B14F-4D97-AF65-F5344CB8AC3E}">
        <p14:creationId xmlns:p14="http://schemas.microsoft.com/office/powerpoint/2010/main" val="3366518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12108C-D1EE-4FC6-B67E-6B7466CFA4DD}" type="slidenum">
              <a:rPr lang="en-GB" smtClean="0"/>
              <a:t>14</a:t>
            </a:fld>
            <a:endParaRPr lang="en-GB"/>
          </a:p>
        </p:txBody>
      </p:sp>
    </p:spTree>
    <p:extLst>
      <p:ext uri="{BB962C8B-B14F-4D97-AF65-F5344CB8AC3E}">
        <p14:creationId xmlns:p14="http://schemas.microsoft.com/office/powerpoint/2010/main" val="3484311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When considering a strategy it will be important to consider the stages of anger a child may go through to ensure the best outcome.</a:t>
            </a:r>
          </a:p>
          <a:p>
            <a:endParaRPr lang="en-US" dirty="0">
              <a:ea typeface="Calibri"/>
              <a:cs typeface="Calibri"/>
            </a:endParaRPr>
          </a:p>
          <a:p>
            <a:r>
              <a:rPr lang="en-US" dirty="0">
                <a:ea typeface="Calibri"/>
                <a:cs typeface="Calibri"/>
              </a:rPr>
              <a:t>The rumbling stage is when you see that a child is becoming upset, this is where you can </a:t>
            </a:r>
          </a:p>
          <a:p>
            <a:r>
              <a:rPr lang="en-US" dirty="0">
                <a:ea typeface="Calibri"/>
                <a:cs typeface="Calibri"/>
              </a:rPr>
              <a:t>Distract,</a:t>
            </a:r>
          </a:p>
          <a:p>
            <a:r>
              <a:rPr lang="en-US" dirty="0">
                <a:ea typeface="Calibri"/>
                <a:cs typeface="Calibri"/>
              </a:rPr>
              <a:t>Deescalate </a:t>
            </a:r>
          </a:p>
          <a:p>
            <a:r>
              <a:rPr lang="en-US" dirty="0">
                <a:ea typeface="Calibri"/>
                <a:cs typeface="Calibri"/>
              </a:rPr>
              <a:t>Gently prompt to partake in grounding activity.</a:t>
            </a:r>
          </a:p>
          <a:p>
            <a:r>
              <a:rPr lang="en-US" dirty="0">
                <a:ea typeface="Calibri"/>
                <a:cs typeface="Calibri"/>
              </a:rPr>
              <a:t>Change environmental factors triggering anger.</a:t>
            </a:r>
          </a:p>
          <a:p>
            <a:endParaRPr lang="en-US" dirty="0">
              <a:ea typeface="Calibri"/>
              <a:cs typeface="Calibri"/>
            </a:endParaRPr>
          </a:p>
          <a:p>
            <a:r>
              <a:rPr lang="en-US" dirty="0">
                <a:ea typeface="Calibri"/>
                <a:cs typeface="Calibri"/>
              </a:rPr>
              <a:t>In the rage stage – as you can see most of the suggestions are to do not do. This is that when a child in this stage they will be in their </a:t>
            </a:r>
            <a:r>
              <a:rPr lang="en-US" b="1" dirty="0">
                <a:ea typeface="Calibri"/>
                <a:cs typeface="Calibri"/>
              </a:rPr>
              <a:t>emotional side of their brain (from the hand model of the brain)</a:t>
            </a:r>
            <a:r>
              <a:rPr lang="en-US" dirty="0">
                <a:ea typeface="Calibri"/>
                <a:cs typeface="Calibri"/>
              </a:rPr>
              <a:t>, it is very hard to </a:t>
            </a:r>
            <a:r>
              <a:rPr lang="en-US" dirty="0" err="1">
                <a:ea typeface="Calibri"/>
                <a:cs typeface="Calibri"/>
              </a:rPr>
              <a:t>rationalise</a:t>
            </a:r>
            <a:r>
              <a:rPr lang="en-US" dirty="0">
                <a:ea typeface="Calibri"/>
                <a:cs typeface="Calibri"/>
              </a:rPr>
              <a:t>.</a:t>
            </a:r>
          </a:p>
          <a:p>
            <a:r>
              <a:rPr lang="en-US" dirty="0">
                <a:ea typeface="Calibri"/>
                <a:cs typeface="Calibri"/>
              </a:rPr>
              <a:t>Think about as adults something gets us angry its hard to listen to our friends suggestions.</a:t>
            </a:r>
          </a:p>
          <a:p>
            <a:r>
              <a:rPr lang="en-US" dirty="0">
                <a:ea typeface="Calibri"/>
                <a:cs typeface="Calibri"/>
              </a:rPr>
              <a:t>The same for a child.</a:t>
            </a:r>
          </a:p>
          <a:p>
            <a:endParaRPr lang="en-US" dirty="0">
              <a:ea typeface="Calibri"/>
              <a:cs typeface="Calibri"/>
            </a:endParaRPr>
          </a:p>
          <a:p>
            <a:r>
              <a:rPr lang="en-US" dirty="0">
                <a:ea typeface="Calibri"/>
                <a:cs typeface="Calibri"/>
              </a:rPr>
              <a:t>In this moment, it maybe to gently guide the child to a calm space.</a:t>
            </a:r>
          </a:p>
          <a:p>
            <a:r>
              <a:rPr lang="en-US" dirty="0">
                <a:ea typeface="Calibri"/>
                <a:cs typeface="Calibri"/>
              </a:rPr>
              <a:t>Have some things items they are allowed to let anger out on until calm.</a:t>
            </a:r>
          </a:p>
          <a:p>
            <a:r>
              <a:rPr lang="en-US" dirty="0">
                <a:ea typeface="Calibri"/>
                <a:cs typeface="Calibri"/>
              </a:rPr>
              <a:t>Regulating own emotions also can help lower this stage.</a:t>
            </a:r>
          </a:p>
          <a:p>
            <a:endParaRPr lang="en-US" dirty="0">
              <a:ea typeface="Calibri"/>
              <a:cs typeface="Calibri"/>
            </a:endParaRPr>
          </a:p>
          <a:p>
            <a:r>
              <a:rPr lang="en-US" dirty="0">
                <a:ea typeface="Calibri"/>
                <a:cs typeface="Calibri"/>
              </a:rPr>
              <a:t>The recovery stage is equally important – Is their room for repair, planning on how to support the child if this situation to reoccur. Is there anything in the environment that can be changed.</a:t>
            </a:r>
          </a:p>
          <a:p>
            <a:r>
              <a:rPr lang="en-US" dirty="0">
                <a:ea typeface="Calibri"/>
                <a:cs typeface="Calibri"/>
              </a:rPr>
              <a:t>Any strategies that may be helpful for this child, conflict resolution, relationship building.</a:t>
            </a:r>
          </a:p>
          <a:p>
            <a:r>
              <a:rPr lang="en-US" dirty="0">
                <a:ea typeface="Calibri"/>
                <a:cs typeface="Calibri"/>
              </a:rPr>
              <a:t>The key is to not consequence for feeling angry and to find a reasonable consequence or strategy. </a:t>
            </a:r>
          </a:p>
          <a:p>
            <a:r>
              <a:rPr lang="en-US" dirty="0">
                <a:ea typeface="Calibri"/>
                <a:cs typeface="Calibri"/>
              </a:rPr>
              <a:t>Example before giving a detention, can they be given a change to implement a plan to help them prevent this next time.</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DA12108C-D1EE-4FC6-B67E-6B7466CFA4DD}" type="slidenum">
              <a:rPr lang="en-US"/>
              <a:t>15</a:t>
            </a:fld>
            <a:endParaRPr lang="en-US"/>
          </a:p>
        </p:txBody>
      </p:sp>
    </p:spTree>
    <p:extLst>
      <p:ext uri="{BB962C8B-B14F-4D97-AF65-F5344CB8AC3E}">
        <p14:creationId xmlns:p14="http://schemas.microsoft.com/office/powerpoint/2010/main" val="33010544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zones of regulation could also be helpful for a child to communicate their mood and communicate what they may need in the moment.</a:t>
            </a:r>
          </a:p>
          <a:p>
            <a:endParaRPr lang="en-US" dirty="0">
              <a:ea typeface="Calibri"/>
              <a:cs typeface="Calibri"/>
            </a:endParaRPr>
          </a:p>
          <a:p>
            <a:r>
              <a:rPr lang="en-US" dirty="0">
                <a:ea typeface="Calibri"/>
                <a:cs typeface="Calibri"/>
              </a:rPr>
              <a:t>Some schools have do not always use this model but they implement this without using it – for example they have a way to express how they feel in a non verbal way.</a:t>
            </a:r>
          </a:p>
          <a:p>
            <a:r>
              <a:rPr lang="en-US" dirty="0"/>
              <a:t>There are the different levels and anger there may be different approaches to how to respond.</a:t>
            </a:r>
            <a:endParaRPr lang="en-US" dirty="0">
              <a:ea typeface="Calibri"/>
              <a:cs typeface="Calibri"/>
            </a:endParaRPr>
          </a:p>
          <a:p>
            <a:endParaRPr lang="en-US" dirty="0">
              <a:ea typeface="Calibri"/>
              <a:cs typeface="Calibri"/>
            </a:endParaRPr>
          </a:p>
          <a:p>
            <a:r>
              <a:rPr lang="en-US" dirty="0">
                <a:ea typeface="Calibri"/>
                <a:cs typeface="Calibri"/>
              </a:rPr>
              <a:t>Have you got any examples where this has helped a child experiencing anger?</a:t>
            </a:r>
          </a:p>
        </p:txBody>
      </p:sp>
      <p:sp>
        <p:nvSpPr>
          <p:cNvPr id="4" name="Slide Number Placeholder 3"/>
          <p:cNvSpPr>
            <a:spLocks noGrp="1"/>
          </p:cNvSpPr>
          <p:nvPr>
            <p:ph type="sldNum" sz="quarter" idx="5"/>
          </p:nvPr>
        </p:nvSpPr>
        <p:spPr/>
        <p:txBody>
          <a:bodyPr/>
          <a:lstStyle/>
          <a:p>
            <a:fld id="{DA12108C-D1EE-4FC6-B67E-6B7466CFA4DD}" type="slidenum">
              <a:rPr lang="en-US"/>
              <a:t>16</a:t>
            </a:fld>
            <a:endParaRPr lang="en-US"/>
          </a:p>
        </p:txBody>
      </p:sp>
    </p:spTree>
    <p:extLst>
      <p:ext uri="{BB962C8B-B14F-4D97-AF65-F5344CB8AC3E}">
        <p14:creationId xmlns:p14="http://schemas.microsoft.com/office/powerpoint/2010/main" val="42795940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ES- An example activity with a child/young person – you can ask them to name situations /triggers which result in different levels of anger</a:t>
            </a:r>
          </a:p>
          <a:p>
            <a:endParaRPr lang="en-US" dirty="0">
              <a:ea typeface="Calibri"/>
              <a:cs typeface="Calibri"/>
            </a:endParaRPr>
          </a:p>
          <a:p>
            <a:r>
              <a:rPr lang="en-US" dirty="0">
                <a:ea typeface="Calibri"/>
                <a:cs typeface="Calibri"/>
              </a:rPr>
              <a:t>They frustrated and angry stages- Will be where you suggest the preventative approach as relevant.</a:t>
            </a:r>
          </a:p>
          <a:p>
            <a:r>
              <a:rPr lang="en-US" dirty="0">
                <a:ea typeface="Calibri"/>
                <a:cs typeface="Calibri"/>
              </a:rPr>
              <a:t>Then furious – may be strategies, like walking away or TIPP ( temperature, exercise , Pressure).  Perhaps what they need from others in these stages.</a:t>
            </a:r>
          </a:p>
          <a:p>
            <a:endParaRPr lang="en-US" dirty="0">
              <a:ea typeface="Calibri"/>
              <a:cs typeface="Calibri"/>
            </a:endParaRPr>
          </a:p>
          <a:p>
            <a:r>
              <a:rPr lang="en-US" dirty="0">
                <a:ea typeface="Calibri"/>
                <a:cs typeface="Calibri"/>
              </a:rPr>
              <a:t>As an addition to this you can introduced a red or yellow card where the young person show you which level they are at therefore you know how to respond based on the pre agreed plan.</a:t>
            </a:r>
          </a:p>
          <a:p>
            <a:endParaRPr lang="en-US" dirty="0">
              <a:ea typeface="Calibri"/>
              <a:cs typeface="Calibri"/>
            </a:endParaRPr>
          </a:p>
          <a:p>
            <a:r>
              <a:rPr lang="en-US" dirty="0">
                <a:ea typeface="Calibri"/>
                <a:cs typeface="Calibri"/>
              </a:rPr>
              <a:t>For older young people is their a secret word or signal they can tell professionals they are feeling overwhelmed.</a:t>
            </a:r>
          </a:p>
          <a:p>
            <a:endParaRPr lang="en-US" dirty="0">
              <a:ea typeface="Calibri"/>
              <a:cs typeface="Calibri"/>
            </a:endParaRPr>
          </a:p>
          <a:p>
            <a:r>
              <a:rPr lang="en-US" dirty="0">
                <a:ea typeface="Calibri"/>
                <a:cs typeface="Calibri"/>
              </a:rPr>
              <a:t>What strategies or approaches have worked for you for high levels of anger?</a:t>
            </a:r>
          </a:p>
        </p:txBody>
      </p:sp>
      <p:sp>
        <p:nvSpPr>
          <p:cNvPr id="4" name="Slide Number Placeholder 3"/>
          <p:cNvSpPr>
            <a:spLocks noGrp="1"/>
          </p:cNvSpPr>
          <p:nvPr>
            <p:ph type="sldNum" sz="quarter" idx="5"/>
          </p:nvPr>
        </p:nvSpPr>
        <p:spPr/>
        <p:txBody>
          <a:bodyPr/>
          <a:lstStyle/>
          <a:p>
            <a:fld id="{DA12108C-D1EE-4FC6-B67E-6B7466CFA4DD}" type="slidenum">
              <a:rPr lang="en-US"/>
              <a:t>17</a:t>
            </a:fld>
            <a:endParaRPr lang="en-US"/>
          </a:p>
        </p:txBody>
      </p:sp>
    </p:spTree>
    <p:extLst>
      <p:ext uri="{BB962C8B-B14F-4D97-AF65-F5344CB8AC3E}">
        <p14:creationId xmlns:p14="http://schemas.microsoft.com/office/powerpoint/2010/main" val="7045779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DA12108C-D1EE-4FC6-B67E-6B7466CFA4DD}" type="slidenum">
              <a:rPr lang="en-US"/>
              <a:t>18</a:t>
            </a:fld>
            <a:endParaRPr lang="en-US"/>
          </a:p>
        </p:txBody>
      </p:sp>
    </p:spTree>
    <p:extLst>
      <p:ext uri="{BB962C8B-B14F-4D97-AF65-F5344CB8AC3E}">
        <p14:creationId xmlns:p14="http://schemas.microsoft.com/office/powerpoint/2010/main" val="39621410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GB" dirty="0"/>
          </a:p>
          <a:p>
            <a:pPr lvl="1"/>
            <a:r>
              <a:rPr lang="en-GB" dirty="0"/>
              <a:t>Stop and take a breather. Say the problem out loud</a:t>
            </a:r>
          </a:p>
          <a:p>
            <a:pPr lvl="1"/>
            <a:r>
              <a:rPr lang="en-GB" dirty="0"/>
              <a:t>Think about possible solutions </a:t>
            </a:r>
          </a:p>
          <a:p>
            <a:pPr lvl="1"/>
            <a:r>
              <a:rPr lang="en-GB" dirty="0"/>
              <a:t>Express </a:t>
            </a:r>
          </a:p>
          <a:p>
            <a:pPr lvl="1"/>
            <a:r>
              <a:rPr lang="en-GB" dirty="0"/>
              <a:t>Possible solutions </a:t>
            </a:r>
          </a:p>
          <a:p>
            <a:pPr lvl="1"/>
            <a:endParaRPr lang="en-GB" dirty="0"/>
          </a:p>
          <a:p>
            <a:endParaRPr lang="en-GB" dirty="0"/>
          </a:p>
        </p:txBody>
      </p:sp>
      <p:sp>
        <p:nvSpPr>
          <p:cNvPr id="4" name="Slide Number Placeholder 3"/>
          <p:cNvSpPr>
            <a:spLocks noGrp="1"/>
          </p:cNvSpPr>
          <p:nvPr>
            <p:ph type="sldNum" sz="quarter" idx="5"/>
          </p:nvPr>
        </p:nvSpPr>
        <p:spPr/>
        <p:txBody>
          <a:bodyPr/>
          <a:lstStyle/>
          <a:p>
            <a:fld id="{DA12108C-D1EE-4FC6-B67E-6B7466CFA4DD}" type="slidenum">
              <a:rPr lang="en-GB" smtClean="0"/>
              <a:t>19</a:t>
            </a:fld>
            <a:endParaRPr lang="en-GB"/>
          </a:p>
        </p:txBody>
      </p:sp>
    </p:spTree>
    <p:extLst>
      <p:ext uri="{BB962C8B-B14F-4D97-AF65-F5344CB8AC3E}">
        <p14:creationId xmlns:p14="http://schemas.microsoft.com/office/powerpoint/2010/main" val="17102341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r>
              <a:rPr lang="en-GB" b="0" i="0" u="none" strike="noStrike" dirty="0">
                <a:solidFill>
                  <a:srgbClr val="000000"/>
                </a:solidFill>
                <a:effectLst/>
              </a:rPr>
              <a:t>This slide focuses on </a:t>
            </a:r>
            <a:r>
              <a:rPr lang="en-GB" b="1" i="0" u="none" strike="noStrike" dirty="0">
                <a:solidFill>
                  <a:srgbClr val="000000"/>
                </a:solidFill>
                <a:effectLst/>
              </a:rPr>
              <a:t>de-escalation</a:t>
            </a:r>
            <a:r>
              <a:rPr lang="en-GB" b="0" i="0" u="none" strike="noStrike" dirty="0">
                <a:solidFill>
                  <a:srgbClr val="000000"/>
                </a:solidFill>
                <a:effectLst/>
              </a:rPr>
              <a:t>: what adults can realistically do when a young person is angry or overwhelmed. One of the most important things to remember is that </a:t>
            </a:r>
            <a:r>
              <a:rPr lang="en-GB" b="1" i="0" u="none" strike="noStrike" dirty="0">
                <a:solidFill>
                  <a:srgbClr val="000000"/>
                </a:solidFill>
                <a:effectLst/>
              </a:rPr>
              <a:t>you can’t reason with a dysregulated brain (hand model of the brain reference)</a:t>
            </a:r>
            <a:r>
              <a:rPr lang="en-GB" b="0" i="0" u="none" strike="noStrike" dirty="0">
                <a:solidFill>
                  <a:srgbClr val="000000"/>
                </a:solidFill>
                <a:effectLst/>
              </a:rPr>
              <a:t>. The goal in the moment isn’t to solve the problem or discipline, it’s to help the student regain a sense of control and safety.</a:t>
            </a:r>
          </a:p>
          <a:p>
            <a:pPr algn="l">
              <a:buNone/>
            </a:pPr>
            <a:r>
              <a:rPr lang="en-GB" b="0" i="0" u="none" strike="noStrike" dirty="0">
                <a:solidFill>
                  <a:srgbClr val="000000"/>
                </a:solidFill>
                <a:effectLst/>
              </a:rPr>
              <a:t>The way you show up matters. A calm adult nervous system can help settle an activated young person. Keeping your voice low, using fewer words, and offering space without making them feel abandoned can really shift the tone.</a:t>
            </a:r>
          </a:p>
          <a:p>
            <a:pPr algn="l">
              <a:buNone/>
            </a:pPr>
            <a:r>
              <a:rPr lang="en-GB" b="0" i="0" u="none" strike="noStrike" dirty="0">
                <a:solidFill>
                  <a:srgbClr val="000000"/>
                </a:solidFill>
                <a:effectLst/>
              </a:rPr>
              <a:t>Avoid ‘why’ questions like 'Why did you do that?' or 'What’s wrong with you?’ these rarely land well in the heat of the moment. Instead, try grounding statements like 'Let’s take a minute' or 'I’m going to stay nearby.'</a:t>
            </a:r>
          </a:p>
          <a:p>
            <a:pPr algn="l"/>
            <a:r>
              <a:rPr lang="en-GB" b="0" i="0" u="none" strike="noStrike" dirty="0">
                <a:solidFill>
                  <a:srgbClr val="000000"/>
                </a:solidFill>
                <a:effectLst/>
              </a:rPr>
              <a:t>We want to signal safety, not threat. Once the young person is calm, that’s when the conversation can happen.</a:t>
            </a:r>
          </a:p>
          <a:p>
            <a:pPr algn="l"/>
            <a:endParaRPr lang="en-GB" b="0" i="0" u="none" strike="noStrike" dirty="0">
              <a:solidFill>
                <a:srgbClr val="000000"/>
              </a:solidFill>
              <a:effectLst/>
            </a:endParaRPr>
          </a:p>
          <a:p>
            <a:pPr algn="l"/>
            <a:r>
              <a:rPr lang="en-GB" b="0" i="0" u="none" strike="noStrike" dirty="0">
                <a:solidFill>
                  <a:srgbClr val="000000"/>
                </a:solidFill>
                <a:effectLst/>
              </a:rPr>
              <a:t>This links back to the slide of what you can do to help regulate yourself. </a:t>
            </a:r>
          </a:p>
          <a:p>
            <a:endParaRPr lang="en-GB" dirty="0"/>
          </a:p>
        </p:txBody>
      </p:sp>
      <p:sp>
        <p:nvSpPr>
          <p:cNvPr id="4" name="Slide Number Placeholder 3"/>
          <p:cNvSpPr>
            <a:spLocks noGrp="1"/>
          </p:cNvSpPr>
          <p:nvPr>
            <p:ph type="sldNum" sz="quarter" idx="5"/>
          </p:nvPr>
        </p:nvSpPr>
        <p:spPr/>
        <p:txBody>
          <a:bodyPr/>
          <a:lstStyle/>
          <a:p>
            <a:fld id="{DA12108C-D1EE-4FC6-B67E-6B7466CFA4DD}" type="slidenum">
              <a:rPr lang="en-GB" smtClean="0"/>
              <a:t>20</a:t>
            </a:fld>
            <a:endParaRPr lang="en-GB"/>
          </a:p>
        </p:txBody>
      </p:sp>
    </p:spTree>
    <p:extLst>
      <p:ext uri="{BB962C8B-B14F-4D97-AF65-F5344CB8AC3E}">
        <p14:creationId xmlns:p14="http://schemas.microsoft.com/office/powerpoint/2010/main" val="19537894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4pm es</a:t>
            </a:r>
          </a:p>
        </p:txBody>
      </p:sp>
      <p:sp>
        <p:nvSpPr>
          <p:cNvPr id="4" name="Slide Number Placeholder 3"/>
          <p:cNvSpPr>
            <a:spLocks noGrp="1"/>
          </p:cNvSpPr>
          <p:nvPr>
            <p:ph type="sldNum" sz="quarter" idx="5"/>
          </p:nvPr>
        </p:nvSpPr>
        <p:spPr/>
        <p:txBody>
          <a:bodyPr/>
          <a:lstStyle/>
          <a:p>
            <a:fld id="{DA12108C-D1EE-4FC6-B67E-6B7466CFA4DD}" type="slidenum">
              <a:rPr lang="en-US"/>
              <a:t>21</a:t>
            </a:fld>
            <a:endParaRPr lang="en-US"/>
          </a:p>
        </p:txBody>
      </p:sp>
    </p:spTree>
    <p:extLst>
      <p:ext uri="{BB962C8B-B14F-4D97-AF65-F5344CB8AC3E}">
        <p14:creationId xmlns:p14="http://schemas.microsoft.com/office/powerpoint/2010/main" val="3893961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4BDF68E2-58F2-4D09-BE8B-E3BD06533059}" type="datetimeFigureOut">
              <a:rPr lang="en-US" dirty="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3170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8FC5F6-F338-4AE4-BB23-26385BCFC423}" type="datetimeFigureOut">
              <a:rPr lang="en-US" dirty="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a:p>
        </p:txBody>
      </p:sp>
    </p:spTree>
    <p:extLst>
      <p:ext uri="{BB962C8B-B14F-4D97-AF65-F5344CB8AC3E}">
        <p14:creationId xmlns:p14="http://schemas.microsoft.com/office/powerpoint/2010/main" val="2870733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3749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9AB4D41-86C1-4908-B66A-0B50CEB3BF29}" type="datetimeFigureOut">
              <a:rPr lang="en-US" dirty="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628859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6426E2C-56C1-4E0D-A793-0088A7FDD37E}" type="datetimeFigureOut">
              <a:rPr lang="en-US" dirty="0"/>
              <a:t>5/14/2026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221648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8C39B41-D8B5-4052-B551-9B5525EAA8B6}" type="datetimeFigureOut">
              <a:rPr lang="en-US" dirty="0"/>
              <a:t>5/14/2026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836967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5/14/2026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a:p>
        </p:txBody>
      </p:sp>
    </p:spTree>
    <p:extLst>
      <p:ext uri="{BB962C8B-B14F-4D97-AF65-F5344CB8AC3E}">
        <p14:creationId xmlns:p14="http://schemas.microsoft.com/office/powerpoint/2010/main" val="1308495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dirty="0"/>
              <a:t>5/14/2026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560818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5/14/2026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884643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2D6473-DF6D-4702-B328-E0DD40540A4E}" type="datetimeFigureOut">
              <a:rPr lang="en-US" dirty="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752097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6F7E3A-B166-407D-9866-32884E7D5B37}" type="datetimeFigureOut">
              <a:rPr lang="en-US" dirty="0"/>
              <a:t>5/14/2026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408893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5/14/2026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84944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XHIhkM1cAv4?feature=oembed" TargetMode="External"/><Relationship Id="rId5" Type="http://schemas.openxmlformats.org/officeDocument/2006/relationships/image" Target="../media/image6.jpeg"/><Relationship Id="rId4" Type="http://schemas.openxmlformats.org/officeDocument/2006/relationships/hyperlink" Target="https://www.youtube.com/watch?v=XHIhkM1cAv4"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www.mentalhealth.org.uk/explore-mental-health/blogs/boys-men-and-mental-health" TargetMode="External"/><Relationship Id="rId3" Type="http://schemas.openxmlformats.org/officeDocument/2006/relationships/hyperlink" Target="https://1barnet.boys-brigade.org.uk/" TargetMode="External"/><Relationship Id="rId7" Type="http://schemas.openxmlformats.org/officeDocument/2006/relationships/hyperlink" Target="https://solutions.brighthorizons.co.uk/resourceroom/teen-parenting-blogs/mental-health-issues-in-teen-boy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hyperlink" Target="https://boysinmind.co.uk/" TargetMode="External"/><Relationship Id="rId5" Type="http://schemas.openxmlformats.org/officeDocument/2006/relationships/hyperlink" Target="https://www.youngminds.org.uk/professional/resources/when-emotions-explode/" TargetMode="External"/><Relationship Id="rId4" Type="http://schemas.openxmlformats.org/officeDocument/2006/relationships/hyperlink" Target="https://www.youngminds.org.uk/young-person/my-feelings/ang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1C100-3D3D-77A4-9AE6-690E9F823055}"/>
              </a:ext>
            </a:extLst>
          </p:cNvPr>
          <p:cNvSpPr>
            <a:spLocks noGrp="1"/>
          </p:cNvSpPr>
          <p:nvPr>
            <p:ph type="ctrTitle"/>
          </p:nvPr>
        </p:nvSpPr>
        <p:spPr/>
        <p:txBody>
          <a:bodyPr/>
          <a:lstStyle/>
          <a:p>
            <a:r>
              <a:rPr lang="en-GB"/>
              <a:t>Anger and Anxiety in Boys</a:t>
            </a:r>
          </a:p>
        </p:txBody>
      </p:sp>
    </p:spTree>
    <p:extLst>
      <p:ext uri="{BB962C8B-B14F-4D97-AF65-F5344CB8AC3E}">
        <p14:creationId xmlns:p14="http://schemas.microsoft.com/office/powerpoint/2010/main" val="3310162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9E066-B990-1186-011B-0AD75929D4B8}"/>
              </a:ext>
            </a:extLst>
          </p:cNvPr>
          <p:cNvSpPr>
            <a:spLocks noGrp="1"/>
          </p:cNvSpPr>
          <p:nvPr>
            <p:ph type="title"/>
          </p:nvPr>
        </p:nvSpPr>
        <p:spPr/>
        <p:txBody>
          <a:bodyPr/>
          <a:lstStyle/>
          <a:p>
            <a:r>
              <a:rPr lang="en-GB"/>
              <a:t>Agenda </a:t>
            </a:r>
          </a:p>
        </p:txBody>
      </p:sp>
      <p:sp>
        <p:nvSpPr>
          <p:cNvPr id="3" name="Content Placeholder 2">
            <a:extLst>
              <a:ext uri="{FF2B5EF4-FFF2-40B4-BE49-F238E27FC236}">
                <a16:creationId xmlns:a16="http://schemas.microsoft.com/office/drawing/2014/main" id="{0D217D10-B2ED-C79C-4643-22383EE01894}"/>
              </a:ext>
            </a:extLst>
          </p:cNvPr>
          <p:cNvSpPr>
            <a:spLocks noGrp="1"/>
          </p:cNvSpPr>
          <p:nvPr>
            <p:ph idx="1"/>
          </p:nvPr>
        </p:nvSpPr>
        <p:spPr/>
        <p:txBody>
          <a:bodyPr vert="horz" lIns="0" tIns="45720" rIns="0" bIns="45720" rtlCol="0" anchor="t">
            <a:normAutofit/>
          </a:bodyPr>
          <a:lstStyle/>
          <a:p>
            <a:pPr>
              <a:buFont typeface="Arial" panose="020F0502020204030204" pitchFamily="34" charset="0"/>
              <a:buChar char="•"/>
            </a:pPr>
            <a:r>
              <a:rPr lang="en-GB" sz="2800">
                <a:ea typeface="Calibri" panose="020F0502020204030204"/>
                <a:cs typeface="Calibri" panose="020F0502020204030204"/>
              </a:rPr>
              <a:t>What is anger?</a:t>
            </a:r>
            <a:endParaRPr lang="en-US" sz="2800">
              <a:ea typeface="Calibri"/>
              <a:cs typeface="Calibri"/>
            </a:endParaRPr>
          </a:p>
          <a:p>
            <a:pPr>
              <a:buFont typeface="Arial" panose="020F0502020204030204" pitchFamily="34" charset="0"/>
              <a:buChar char="•"/>
            </a:pPr>
            <a:r>
              <a:rPr lang="en-GB" sz="2800">
                <a:ea typeface="Calibri" panose="020F0502020204030204"/>
                <a:cs typeface="Calibri" panose="020F0502020204030204"/>
              </a:rPr>
              <a:t>Consequences </a:t>
            </a:r>
          </a:p>
          <a:p>
            <a:pPr>
              <a:buFont typeface="Arial" panose="020F0502020204030204" pitchFamily="34" charset="0"/>
              <a:buChar char="•"/>
            </a:pPr>
            <a:r>
              <a:rPr lang="en-GB" sz="2800">
                <a:ea typeface="Calibri" panose="020F0502020204030204"/>
                <a:cs typeface="Calibri" panose="020F0502020204030204"/>
              </a:rPr>
              <a:t>Understanding the underlying causes</a:t>
            </a:r>
          </a:p>
          <a:p>
            <a:pPr>
              <a:buFont typeface="Arial" panose="020F0502020204030204" pitchFamily="34" charset="0"/>
              <a:buChar char="•"/>
            </a:pPr>
            <a:r>
              <a:rPr lang="en-GB" sz="2800">
                <a:ea typeface="Calibri" panose="020F0502020204030204"/>
                <a:cs typeface="Calibri" panose="020F0502020204030204"/>
              </a:rPr>
              <a:t>Relationship Building </a:t>
            </a:r>
          </a:p>
          <a:p>
            <a:pPr>
              <a:buFont typeface="Arial" panose="020F0502020204030204" pitchFamily="34" charset="0"/>
              <a:buChar char="•"/>
            </a:pPr>
            <a:r>
              <a:rPr lang="en-GB" sz="2800">
                <a:ea typeface="Calibri" panose="020F0502020204030204"/>
                <a:cs typeface="Calibri" panose="020F0502020204030204"/>
              </a:rPr>
              <a:t>Self-Regulation and Self Care </a:t>
            </a:r>
          </a:p>
          <a:p>
            <a:pPr>
              <a:buFont typeface="Arial" panose="020F0502020204030204" pitchFamily="34" charset="0"/>
              <a:buChar char="•"/>
            </a:pPr>
            <a:r>
              <a:rPr lang="en-GB" sz="2800">
                <a:ea typeface="Calibri" panose="020F0502020204030204"/>
                <a:cs typeface="Calibri" panose="020F0502020204030204"/>
              </a:rPr>
              <a:t>Prevention</a:t>
            </a:r>
          </a:p>
          <a:p>
            <a:pPr>
              <a:buFont typeface="Arial" panose="020F0502020204030204" pitchFamily="34" charset="0"/>
              <a:buChar char="•"/>
            </a:pPr>
            <a:r>
              <a:rPr lang="en-GB" sz="2800">
                <a:ea typeface="Calibri" panose="020F0502020204030204"/>
                <a:cs typeface="Calibri" panose="020F0502020204030204"/>
              </a:rPr>
              <a:t>Responsive Strategies </a:t>
            </a:r>
          </a:p>
        </p:txBody>
      </p:sp>
    </p:spTree>
    <p:extLst>
      <p:ext uri="{BB962C8B-B14F-4D97-AF65-F5344CB8AC3E}">
        <p14:creationId xmlns:p14="http://schemas.microsoft.com/office/powerpoint/2010/main" val="1782418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10D06-3089-4FA9-2627-2DFD44ED51BA}"/>
              </a:ext>
            </a:extLst>
          </p:cNvPr>
          <p:cNvSpPr>
            <a:spLocks noGrp="1"/>
          </p:cNvSpPr>
          <p:nvPr>
            <p:ph type="title"/>
          </p:nvPr>
        </p:nvSpPr>
        <p:spPr/>
        <p:txBody>
          <a:bodyPr/>
          <a:lstStyle/>
          <a:p>
            <a:r>
              <a:rPr lang="en-GB"/>
              <a:t>What is anger? </a:t>
            </a:r>
          </a:p>
        </p:txBody>
      </p:sp>
      <p:sp>
        <p:nvSpPr>
          <p:cNvPr id="3" name="Content Placeholder 2">
            <a:extLst>
              <a:ext uri="{FF2B5EF4-FFF2-40B4-BE49-F238E27FC236}">
                <a16:creationId xmlns:a16="http://schemas.microsoft.com/office/drawing/2014/main" id="{6B5DF4B9-C8FE-78F4-1C1A-3D81C713F71C}"/>
              </a:ext>
            </a:extLst>
          </p:cNvPr>
          <p:cNvSpPr>
            <a:spLocks noGrp="1"/>
          </p:cNvSpPr>
          <p:nvPr>
            <p:ph idx="1"/>
          </p:nvPr>
        </p:nvSpPr>
        <p:spPr>
          <a:xfrm>
            <a:off x="344773" y="1845734"/>
            <a:ext cx="11632367" cy="4555066"/>
          </a:xfrm>
        </p:spPr>
        <p:txBody>
          <a:bodyPr vert="horz" lIns="0" tIns="45720" rIns="0" bIns="45720" rtlCol="0" anchor="t">
            <a:normAutofit/>
          </a:bodyPr>
          <a:lstStyle/>
          <a:p>
            <a:pPr>
              <a:buFont typeface="Arial" panose="020F0502020204030204" pitchFamily="34" charset="0"/>
              <a:buChar char="•"/>
            </a:pPr>
            <a:r>
              <a:rPr lang="en-GB" sz="2800" dirty="0">
                <a:ea typeface="Calibri"/>
                <a:cs typeface="Calibri"/>
              </a:rPr>
              <a:t>Anger is a natural human emotion that arises often as a response to a perceived threats, injustices , or frustrations. </a:t>
            </a:r>
          </a:p>
          <a:p>
            <a:pPr>
              <a:buFont typeface="Arial" panose="020F0502020204030204" pitchFamily="34" charset="0"/>
              <a:buChar char="•"/>
            </a:pPr>
            <a:endParaRPr lang="en-GB" sz="2800" dirty="0">
              <a:ea typeface="Calibri"/>
              <a:cs typeface="Calibri"/>
            </a:endParaRPr>
          </a:p>
          <a:p>
            <a:pPr marL="0" indent="0">
              <a:buNone/>
            </a:pPr>
            <a:endParaRPr lang="en-US" sz="2800" dirty="0">
              <a:ea typeface="Calibri"/>
              <a:cs typeface="Calibri"/>
            </a:endParaRPr>
          </a:p>
          <a:p>
            <a:pPr>
              <a:buFont typeface="Arial" panose="020F0502020204030204" pitchFamily="34" charset="0"/>
              <a:buChar char="•"/>
            </a:pPr>
            <a:r>
              <a:rPr lang="en-GB" sz="2800" dirty="0">
                <a:ea typeface="Calibri"/>
                <a:cs typeface="Calibri"/>
              </a:rPr>
              <a:t>It can range from mild irritation to intense rage and, when not managed effectively, may manifest in aggressive behaviours that impact learning, relationships, and wellbeing-both for the individual and those around. </a:t>
            </a:r>
          </a:p>
          <a:p>
            <a:pPr>
              <a:buFont typeface="Arial" panose="020F0502020204030204" pitchFamily="34" charset="0"/>
              <a:buChar char="•"/>
            </a:pPr>
            <a:endParaRPr lang="en-GB" dirty="0">
              <a:ea typeface="Calibri"/>
              <a:cs typeface="Calibri"/>
            </a:endParaRPr>
          </a:p>
        </p:txBody>
      </p:sp>
    </p:spTree>
    <p:extLst>
      <p:ext uri="{BB962C8B-B14F-4D97-AF65-F5344CB8AC3E}">
        <p14:creationId xmlns:p14="http://schemas.microsoft.com/office/powerpoint/2010/main" val="3839850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B1A55-137C-410C-BCAC-95603AF2137E}"/>
              </a:ext>
            </a:extLst>
          </p:cNvPr>
          <p:cNvSpPr>
            <a:spLocks noGrp="1"/>
          </p:cNvSpPr>
          <p:nvPr>
            <p:ph type="title"/>
          </p:nvPr>
        </p:nvSpPr>
        <p:spPr/>
        <p:txBody>
          <a:bodyPr/>
          <a:lstStyle/>
          <a:p>
            <a:r>
              <a:rPr lang="en-GB"/>
              <a:t>Consequences </a:t>
            </a:r>
          </a:p>
        </p:txBody>
      </p:sp>
      <p:sp>
        <p:nvSpPr>
          <p:cNvPr id="3" name="Content Placeholder 2">
            <a:extLst>
              <a:ext uri="{FF2B5EF4-FFF2-40B4-BE49-F238E27FC236}">
                <a16:creationId xmlns:a16="http://schemas.microsoft.com/office/drawing/2014/main" id="{2A364C59-BFF6-B3EA-6343-A8AC5490E02F}"/>
              </a:ext>
            </a:extLst>
          </p:cNvPr>
          <p:cNvSpPr>
            <a:spLocks noGrp="1"/>
          </p:cNvSpPr>
          <p:nvPr>
            <p:ph idx="1"/>
          </p:nvPr>
        </p:nvSpPr>
        <p:spPr>
          <a:xfrm>
            <a:off x="729418" y="1898286"/>
            <a:ext cx="10058400" cy="4023360"/>
          </a:xfrm>
        </p:spPr>
        <p:txBody>
          <a:bodyPr vert="horz" lIns="0" tIns="45720" rIns="0" bIns="45720" rtlCol="0" anchor="t">
            <a:noAutofit/>
          </a:bodyPr>
          <a:lstStyle/>
          <a:p>
            <a:pPr>
              <a:buFont typeface="Arial"/>
              <a:buChar char="•"/>
            </a:pPr>
            <a:r>
              <a:rPr lang="en-GB" sz="2800" dirty="0"/>
              <a:t>When a boy displays anger through disruptive or aggressive behaviour it is natural for the adults around them to respond with consequences. </a:t>
            </a:r>
            <a:endParaRPr lang="en-US" sz="2800" dirty="0">
              <a:ea typeface="Calibri" panose="020F0502020204030204"/>
              <a:cs typeface="Calibri" panose="020F0502020204030204"/>
            </a:endParaRPr>
          </a:p>
          <a:p>
            <a:pPr>
              <a:buFont typeface="Arial"/>
              <a:buChar char="•"/>
            </a:pPr>
            <a:r>
              <a:rPr lang="en-GB" sz="2800" dirty="0">
                <a:ea typeface="Calibri"/>
                <a:cs typeface="Calibri"/>
              </a:rPr>
              <a:t>Clear boundaries and accountability are essential, however, it is equally important to recognise that consequence without understanding  can miss valuable opportunities for emotional growth. </a:t>
            </a:r>
            <a:endParaRPr lang="en-GB" sz="2800" dirty="0"/>
          </a:p>
          <a:p>
            <a:pPr>
              <a:buFont typeface="Arial"/>
              <a:buChar char="•"/>
            </a:pPr>
            <a:r>
              <a:rPr lang="en-GB" sz="2800" dirty="0"/>
              <a:t>Anger often masks other feelings such as fear or shame. </a:t>
            </a:r>
            <a:endParaRPr lang="en-GB" sz="2800" dirty="0">
              <a:ea typeface="Calibri" panose="020F0502020204030204"/>
              <a:cs typeface="Calibri" panose="020F0502020204030204"/>
            </a:endParaRPr>
          </a:p>
          <a:p>
            <a:pPr>
              <a:buFont typeface="Arial"/>
              <a:buChar char="•"/>
            </a:pPr>
            <a:r>
              <a:rPr lang="en-GB" sz="2800" dirty="0">
                <a:ea typeface="Calibri" panose="020F0502020204030204"/>
                <a:cs typeface="Calibri" panose="020F0502020204030204"/>
              </a:rPr>
              <a:t>Rather than just responding with discipline you can also give space for conversation.</a:t>
            </a:r>
            <a:endParaRPr lang="en-GB" sz="2800" dirty="0"/>
          </a:p>
        </p:txBody>
      </p:sp>
    </p:spTree>
    <p:extLst>
      <p:ext uri="{BB962C8B-B14F-4D97-AF65-F5344CB8AC3E}">
        <p14:creationId xmlns:p14="http://schemas.microsoft.com/office/powerpoint/2010/main" val="3333565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DD4A58E-BAAB-C36B-5F87-E9205E1FFFBB}"/>
              </a:ext>
            </a:extLst>
          </p:cNvPr>
          <p:cNvPicPr>
            <a:picLocks noChangeAspect="1"/>
          </p:cNvPicPr>
          <p:nvPr/>
        </p:nvPicPr>
        <p:blipFill>
          <a:blip r:embed="rId3"/>
          <a:stretch>
            <a:fillRect/>
          </a:stretch>
        </p:blipFill>
        <p:spPr>
          <a:xfrm>
            <a:off x="416343" y="211821"/>
            <a:ext cx="4999153" cy="6210838"/>
          </a:xfrm>
          <a:prstGeom prst="rect">
            <a:avLst/>
          </a:prstGeom>
        </p:spPr>
      </p:pic>
      <p:pic>
        <p:nvPicPr>
          <p:cNvPr id="9" name="Picture 8">
            <a:extLst>
              <a:ext uri="{FF2B5EF4-FFF2-40B4-BE49-F238E27FC236}">
                <a16:creationId xmlns:a16="http://schemas.microsoft.com/office/drawing/2014/main" id="{655C56D2-3379-7968-881E-4BBA434CA1F3}"/>
              </a:ext>
            </a:extLst>
          </p:cNvPr>
          <p:cNvPicPr>
            <a:picLocks noChangeAspect="1"/>
          </p:cNvPicPr>
          <p:nvPr/>
        </p:nvPicPr>
        <p:blipFill>
          <a:blip r:embed="rId4"/>
          <a:stretch>
            <a:fillRect/>
          </a:stretch>
        </p:blipFill>
        <p:spPr>
          <a:xfrm>
            <a:off x="6776506" y="282928"/>
            <a:ext cx="4968671" cy="6363251"/>
          </a:xfrm>
          <a:prstGeom prst="rect">
            <a:avLst/>
          </a:prstGeom>
        </p:spPr>
      </p:pic>
    </p:spTree>
    <p:extLst>
      <p:ext uri="{BB962C8B-B14F-4D97-AF65-F5344CB8AC3E}">
        <p14:creationId xmlns:p14="http://schemas.microsoft.com/office/powerpoint/2010/main" val="2017803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01088-BA67-5CC9-2845-63930E2AFC81}"/>
              </a:ext>
            </a:extLst>
          </p:cNvPr>
          <p:cNvSpPr>
            <a:spLocks noGrp="1"/>
          </p:cNvSpPr>
          <p:nvPr>
            <p:ph type="title"/>
          </p:nvPr>
        </p:nvSpPr>
        <p:spPr/>
        <p:txBody>
          <a:bodyPr/>
          <a:lstStyle/>
          <a:p>
            <a:r>
              <a:rPr lang="en-GB"/>
              <a:t>Understanding Anger in Boys  - Beyond Behaviour </a:t>
            </a:r>
          </a:p>
        </p:txBody>
      </p:sp>
      <p:sp>
        <p:nvSpPr>
          <p:cNvPr id="3" name="Content Placeholder 2">
            <a:extLst>
              <a:ext uri="{FF2B5EF4-FFF2-40B4-BE49-F238E27FC236}">
                <a16:creationId xmlns:a16="http://schemas.microsoft.com/office/drawing/2014/main" id="{AE685929-CDB8-91A3-C5ED-74E9FF55FBBC}"/>
              </a:ext>
            </a:extLst>
          </p:cNvPr>
          <p:cNvSpPr>
            <a:spLocks noGrp="1"/>
          </p:cNvSpPr>
          <p:nvPr>
            <p:ph idx="1"/>
          </p:nvPr>
        </p:nvSpPr>
        <p:spPr/>
        <p:txBody>
          <a:bodyPr vert="horz" lIns="0" tIns="45720" rIns="0" bIns="45720" rtlCol="0" anchor="t">
            <a:normAutofit lnSpcReduction="10000"/>
          </a:bodyPr>
          <a:lstStyle/>
          <a:p>
            <a:pPr>
              <a:buFont typeface="Arial" panose="020F0502020204030204" pitchFamily="34" charset="0"/>
              <a:buChar char="•"/>
            </a:pPr>
            <a:r>
              <a:rPr lang="en-GB" dirty="0"/>
              <a:t>Developmental &amp; Societal Influences </a:t>
            </a:r>
            <a:endParaRPr lang="en-GB" dirty="0">
              <a:ea typeface="Calibri" panose="020F0502020204030204"/>
              <a:cs typeface="Calibri" panose="020F0502020204030204"/>
            </a:endParaRPr>
          </a:p>
          <a:p>
            <a:pPr marL="383540" lvl="1" indent="-91440"/>
            <a:r>
              <a:rPr lang="en-GB" dirty="0">
                <a:ea typeface="Calibri" panose="020F0502020204030204"/>
                <a:cs typeface="Calibri" panose="020F0502020204030204"/>
              </a:rPr>
              <a:t>Boys often socialised to suppress vulnerability</a:t>
            </a:r>
          </a:p>
          <a:p>
            <a:pPr marL="383540" lvl="1" indent="-91440"/>
            <a:r>
              <a:rPr lang="en-GB" dirty="0"/>
              <a:t>Anger as a more "acceptable" emotional outlet. (Pollack, 1998) </a:t>
            </a:r>
            <a:endParaRPr lang="en-GB" dirty="0">
              <a:ea typeface="Calibri"/>
              <a:cs typeface="Calibri"/>
            </a:endParaRPr>
          </a:p>
          <a:p>
            <a:pPr marL="383540" lvl="1"/>
            <a:r>
              <a:rPr lang="en-GB" dirty="0">
                <a:ea typeface="Calibri"/>
                <a:cs typeface="Calibri"/>
              </a:rPr>
              <a:t>Delays in developing emotional regulation and verbal expression in childhood. </a:t>
            </a:r>
            <a:endParaRPr lang="en-GB" dirty="0"/>
          </a:p>
          <a:p>
            <a:pPr>
              <a:buFont typeface="Arial" panose="020F0502020204030204" pitchFamily="34" charset="0"/>
              <a:buChar char="•"/>
            </a:pPr>
            <a:r>
              <a:rPr lang="en-GB" dirty="0"/>
              <a:t>Trauma and socioeconomic factors </a:t>
            </a:r>
            <a:endParaRPr lang="en-GB" dirty="0">
              <a:ea typeface="Calibri" panose="020F0502020204030204"/>
              <a:cs typeface="Calibri" panose="020F0502020204030204"/>
            </a:endParaRPr>
          </a:p>
          <a:p>
            <a:pPr marL="383540" lvl="1"/>
            <a:r>
              <a:rPr lang="en-GB" dirty="0">
                <a:ea typeface="Calibri" panose="020F0502020204030204"/>
                <a:cs typeface="Calibri" panose="020F0502020204030204"/>
              </a:rPr>
              <a:t>Exposure to instability neglect or violence can influence on expressions of emotions and lead to more behaviour that is seen as aggressive due to impact on emotional regulation (Perry &amp; Szalavitz, 2017) </a:t>
            </a:r>
          </a:p>
          <a:p>
            <a:pPr>
              <a:buFont typeface="Arial" panose="020F0502020204030204" pitchFamily="34" charset="0"/>
              <a:buChar char="•"/>
            </a:pPr>
            <a:r>
              <a:rPr lang="en-GB" dirty="0">
                <a:ea typeface="Calibri" panose="020F0502020204030204"/>
                <a:cs typeface="Calibri" panose="020F0502020204030204"/>
              </a:rPr>
              <a:t>Which boys are we more likely to view as aggressive?</a:t>
            </a:r>
          </a:p>
          <a:p>
            <a:pPr marL="383540" lvl="1"/>
            <a:r>
              <a:rPr lang="en-GB" dirty="0">
                <a:ea typeface="Calibri" panose="020F0502020204030204"/>
                <a:cs typeface="Calibri" panose="020F0502020204030204"/>
              </a:rPr>
              <a:t>Adultification – viewing children and young people as older and less innocent. This is often down to marginalised or racialised young people. (Davis &amp; Marsh, 2020) </a:t>
            </a:r>
          </a:p>
          <a:p>
            <a:pPr marL="383540" lvl="1"/>
            <a:r>
              <a:rPr lang="en-GB" dirty="0">
                <a:ea typeface="Calibri" panose="020F0502020204030204"/>
                <a:cs typeface="Calibri" panose="020F0502020204030204"/>
              </a:rPr>
              <a:t>Racial and class-based biases (Gillborn, 2008) </a:t>
            </a:r>
          </a:p>
          <a:p>
            <a:pPr>
              <a:buFont typeface="Arial" panose="020F0502020204030204" pitchFamily="34" charset="0"/>
              <a:buChar char="•"/>
            </a:pPr>
            <a:r>
              <a:rPr lang="en-GB" dirty="0"/>
              <a:t>Not all anger is misbehaviour it may also be a message of greater need. </a:t>
            </a:r>
            <a:endParaRPr lang="en-GB" dirty="0">
              <a:ea typeface="Calibri"/>
              <a:cs typeface="Calibri"/>
            </a:endParaRPr>
          </a:p>
        </p:txBody>
      </p:sp>
    </p:spTree>
    <p:extLst>
      <p:ext uri="{BB962C8B-B14F-4D97-AF65-F5344CB8AC3E}">
        <p14:creationId xmlns:p14="http://schemas.microsoft.com/office/powerpoint/2010/main" val="3166944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60081-6932-E33C-7B36-CC10F6C47199}"/>
              </a:ext>
            </a:extLst>
          </p:cNvPr>
          <p:cNvSpPr>
            <a:spLocks noGrp="1"/>
          </p:cNvSpPr>
          <p:nvPr>
            <p:ph type="title"/>
          </p:nvPr>
        </p:nvSpPr>
        <p:spPr>
          <a:xfrm>
            <a:off x="572493" y="238539"/>
            <a:ext cx="11018520" cy="1434415"/>
          </a:xfrm>
        </p:spPr>
        <p:txBody>
          <a:bodyPr anchor="b">
            <a:normAutofit fontScale="90000"/>
          </a:bodyPr>
          <a:lstStyle/>
          <a:p>
            <a:r>
              <a:rPr lang="en-GB" sz="5400" dirty="0"/>
              <a:t>Psychoeducation  </a:t>
            </a:r>
            <a:r>
              <a:rPr lang="en-GB" sz="2200" dirty="0"/>
              <a:t>This is a really good quality video explaining this concept. 						</a:t>
            </a:r>
            <a:r>
              <a:rPr lang="en-GB" sz="2000" dirty="0"/>
              <a:t>https://www.youtube.com/watch?v=qFTljLo1bK8&amp;t=17s </a:t>
            </a:r>
            <a:br>
              <a:rPr lang="en-GB" sz="2000" dirty="0"/>
            </a:br>
            <a:endParaRPr lang="en-GB" sz="2000" dirty="0"/>
          </a:p>
        </p:txBody>
      </p:sp>
      <p:sp>
        <p:nvSpPr>
          <p:cNvPr id="3" name="Content Placeholder 2">
            <a:extLst>
              <a:ext uri="{FF2B5EF4-FFF2-40B4-BE49-F238E27FC236}">
                <a16:creationId xmlns:a16="http://schemas.microsoft.com/office/drawing/2014/main" id="{4DF6F2AD-9D9B-1107-7B96-D991BA9BD5EE}"/>
              </a:ext>
            </a:extLst>
          </p:cNvPr>
          <p:cNvSpPr>
            <a:spLocks noGrp="1"/>
          </p:cNvSpPr>
          <p:nvPr>
            <p:ph idx="1"/>
          </p:nvPr>
        </p:nvSpPr>
        <p:spPr>
          <a:xfrm>
            <a:off x="321276" y="2071316"/>
            <a:ext cx="7354381" cy="4119172"/>
          </a:xfrm>
        </p:spPr>
        <p:txBody>
          <a:bodyPr anchor="t">
            <a:normAutofit lnSpcReduction="10000"/>
          </a:bodyPr>
          <a:lstStyle/>
          <a:p>
            <a:r>
              <a:rPr lang="en-GB" sz="1900" dirty="0"/>
              <a:t>Two key brain areas help manage emotions </a:t>
            </a:r>
          </a:p>
          <a:p>
            <a:pPr lvl="1"/>
            <a:r>
              <a:rPr lang="en-GB" sz="1900" dirty="0">
                <a:sym typeface="Wingdings" panose="05000000000000000000" pitchFamily="2" charset="2"/>
              </a:rPr>
              <a:t>Amygdala  reacts to strong emotions and perceived danger</a:t>
            </a:r>
          </a:p>
          <a:p>
            <a:pPr lvl="1"/>
            <a:r>
              <a:rPr lang="en-GB" sz="1900" dirty="0"/>
              <a:t>Prefrontal cortex </a:t>
            </a:r>
            <a:r>
              <a:rPr lang="en-GB" sz="1900" dirty="0">
                <a:sym typeface="Wingdings" panose="05000000000000000000" pitchFamily="2" charset="2"/>
              </a:rPr>
              <a:t> planning, thinking, decision making  isn’t fully developed until aged 25  </a:t>
            </a:r>
            <a:endParaRPr lang="en-GB" sz="2200" dirty="0">
              <a:sym typeface="Wingdings" panose="05000000000000000000" pitchFamily="2" charset="2"/>
            </a:endParaRPr>
          </a:p>
          <a:p>
            <a:pPr>
              <a:buNone/>
            </a:pPr>
            <a:r>
              <a:rPr lang="en-GB" sz="2000" dirty="0"/>
              <a:t>When we feel calm, the prefrontal cortex stays in charge.</a:t>
            </a:r>
          </a:p>
          <a:p>
            <a:pPr>
              <a:buNone/>
            </a:pPr>
            <a:r>
              <a:rPr lang="en-GB" sz="2000" dirty="0"/>
              <a:t>When we feel threatened or overwhelmed, the amygdala takes over.</a:t>
            </a:r>
          </a:p>
          <a:p>
            <a:pPr>
              <a:buNone/>
            </a:pPr>
            <a:r>
              <a:rPr lang="en-GB" sz="2000" dirty="0"/>
              <a:t>The amygdala sends signals to react quickly—sometimes before we’ve had a chance to think.</a:t>
            </a:r>
          </a:p>
          <a:p>
            <a:pPr>
              <a:buNone/>
            </a:pPr>
            <a:r>
              <a:rPr lang="en-GB" sz="2000" dirty="0"/>
              <a:t>This can lead to saying or doing things we later regret.</a:t>
            </a:r>
          </a:p>
          <a:p>
            <a:r>
              <a:rPr lang="en-GB" sz="2000" dirty="0"/>
              <a:t>With practice, we can </a:t>
            </a:r>
            <a:r>
              <a:rPr lang="en-GB" sz="2000" b="1" dirty="0"/>
              <a:t>recognise the signs</a:t>
            </a:r>
            <a:r>
              <a:rPr lang="en-GB" sz="2000" dirty="0"/>
              <a:t> and </a:t>
            </a:r>
            <a:r>
              <a:rPr lang="en-GB" sz="2000" b="1" dirty="0"/>
              <a:t>create a pause</a:t>
            </a:r>
            <a:r>
              <a:rPr lang="en-GB" sz="2000" dirty="0"/>
              <a:t> before reacting.</a:t>
            </a:r>
          </a:p>
          <a:p>
            <a:pPr marL="201168" lvl="1" indent="0">
              <a:buNone/>
            </a:pPr>
            <a:endParaRPr lang="en-GB" sz="2200" dirty="0">
              <a:sym typeface="Wingdings" panose="05000000000000000000" pitchFamily="2" charset="2"/>
            </a:endParaRPr>
          </a:p>
          <a:p>
            <a:endParaRPr lang="en-GB" sz="2200" dirty="0"/>
          </a:p>
          <a:p>
            <a:pPr lvl="1"/>
            <a:endParaRPr lang="en-GB" sz="2200" dirty="0"/>
          </a:p>
        </p:txBody>
      </p:sp>
      <p:pic>
        <p:nvPicPr>
          <p:cNvPr id="1026" name="Picture 2" descr="Results for emotions visual | TPT">
            <a:extLst>
              <a:ext uri="{FF2B5EF4-FFF2-40B4-BE49-F238E27FC236}">
                <a16:creationId xmlns:a16="http://schemas.microsoft.com/office/drawing/2014/main" id="{95BDD9BD-14D1-F008-CA79-0C5F79D463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95" r="-3" b="-3"/>
          <a:stretch>
            <a:fillRect/>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1200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4CBA0-68FC-B55F-8BDB-974312F3FB94}"/>
              </a:ext>
            </a:extLst>
          </p:cNvPr>
          <p:cNvSpPr>
            <a:spLocks noGrp="1"/>
          </p:cNvSpPr>
          <p:nvPr>
            <p:ph type="title"/>
          </p:nvPr>
        </p:nvSpPr>
        <p:spPr>
          <a:xfrm>
            <a:off x="1097280" y="286603"/>
            <a:ext cx="10058400" cy="1450757"/>
          </a:xfrm>
        </p:spPr>
        <p:txBody>
          <a:bodyPr>
            <a:normAutofit/>
          </a:bodyPr>
          <a:lstStyle/>
          <a:p>
            <a:r>
              <a:rPr lang="en-GB"/>
              <a:t>Spotting the Signs of Anger in Young People  </a:t>
            </a:r>
          </a:p>
        </p:txBody>
      </p:sp>
      <p:sp>
        <p:nvSpPr>
          <p:cNvPr id="3" name="Content Placeholder 2">
            <a:extLst>
              <a:ext uri="{FF2B5EF4-FFF2-40B4-BE49-F238E27FC236}">
                <a16:creationId xmlns:a16="http://schemas.microsoft.com/office/drawing/2014/main" id="{858BECA5-22CA-E5CD-E589-D1CC02F84403}"/>
              </a:ext>
            </a:extLst>
          </p:cNvPr>
          <p:cNvSpPr>
            <a:spLocks noGrp="1"/>
          </p:cNvSpPr>
          <p:nvPr>
            <p:ph idx="1"/>
          </p:nvPr>
        </p:nvSpPr>
        <p:spPr>
          <a:xfrm>
            <a:off x="1097279" y="1845733"/>
            <a:ext cx="6923291" cy="4348589"/>
          </a:xfrm>
        </p:spPr>
        <p:txBody>
          <a:bodyPr>
            <a:normAutofit fontScale="92500" lnSpcReduction="20000"/>
          </a:bodyPr>
          <a:lstStyle/>
          <a:p>
            <a:r>
              <a:rPr lang="en-GB" sz="2400" dirty="0"/>
              <a:t>Reflective Questions:</a:t>
            </a:r>
          </a:p>
          <a:p>
            <a:r>
              <a:rPr lang="en-GB" sz="2400" dirty="0"/>
              <a:t>How do you usually tell when your child is beginning to feel angry?</a:t>
            </a:r>
          </a:p>
          <a:p>
            <a:r>
              <a:rPr lang="en-GB" sz="2400" dirty="0"/>
              <a:t>What signs—verbal, physical, or emotional—do you look for?</a:t>
            </a:r>
          </a:p>
          <a:p>
            <a:r>
              <a:rPr lang="en-GB" sz="2400" dirty="0"/>
              <a:t>Are there patterns? (e.g. time of day, after a specific activity)</a:t>
            </a:r>
          </a:p>
          <a:p>
            <a:r>
              <a:rPr lang="en-GB" sz="2400" dirty="0"/>
              <a:t>How do you respond in the moment?</a:t>
            </a:r>
          </a:p>
          <a:p>
            <a:r>
              <a:rPr lang="en-GB" sz="2400" dirty="0"/>
              <a:t>Are there any situations where you’ve reflected and thought, “I could have handled that differently?”</a:t>
            </a:r>
          </a:p>
          <a:p>
            <a:r>
              <a:rPr lang="en-GB" sz="2400" dirty="0"/>
              <a:t>How can we manage our own responses when we notice a child showing early signs?</a:t>
            </a:r>
          </a:p>
        </p:txBody>
      </p:sp>
      <p:pic>
        <p:nvPicPr>
          <p:cNvPr id="1028" name="Picture 4" descr="People and Discussion Concept Stock Photo by ©Rawpixel 52449965">
            <a:extLst>
              <a:ext uri="{FF2B5EF4-FFF2-40B4-BE49-F238E27FC236}">
                <a16:creationId xmlns:a16="http://schemas.microsoft.com/office/drawing/2014/main" id="{F3CFC520-5E28-878E-7CEA-1282127C8BB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20570" y="2589806"/>
            <a:ext cx="3135109" cy="212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73639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3FD47-4556-DDAE-2C96-E8BC6E413633}"/>
              </a:ext>
            </a:extLst>
          </p:cNvPr>
          <p:cNvSpPr>
            <a:spLocks noGrp="1"/>
          </p:cNvSpPr>
          <p:nvPr>
            <p:ph type="title"/>
          </p:nvPr>
        </p:nvSpPr>
        <p:spPr>
          <a:xfrm>
            <a:off x="1066800" y="-554055"/>
            <a:ext cx="10058400" cy="1450757"/>
          </a:xfrm>
        </p:spPr>
        <p:txBody>
          <a:bodyPr/>
          <a:lstStyle/>
          <a:p>
            <a:r>
              <a:rPr lang="en-GB" dirty="0"/>
              <a:t>Importance of positive relationships  </a:t>
            </a:r>
          </a:p>
        </p:txBody>
      </p:sp>
      <p:sp>
        <p:nvSpPr>
          <p:cNvPr id="3" name="Content Placeholder 2">
            <a:extLst>
              <a:ext uri="{FF2B5EF4-FFF2-40B4-BE49-F238E27FC236}">
                <a16:creationId xmlns:a16="http://schemas.microsoft.com/office/drawing/2014/main" id="{E7C603C1-5F1E-FA4D-D34D-92CAF8F5B61F}"/>
              </a:ext>
            </a:extLst>
          </p:cNvPr>
          <p:cNvSpPr>
            <a:spLocks noGrp="1"/>
          </p:cNvSpPr>
          <p:nvPr>
            <p:ph idx="1"/>
          </p:nvPr>
        </p:nvSpPr>
        <p:spPr>
          <a:xfrm>
            <a:off x="299957" y="1185972"/>
            <a:ext cx="11592086" cy="4486056"/>
          </a:xfrm>
        </p:spPr>
        <p:txBody>
          <a:bodyPr>
            <a:noAutofit/>
          </a:bodyPr>
          <a:lstStyle/>
          <a:p>
            <a:pPr algn="l">
              <a:buFont typeface="Arial" panose="020B0604020202020204" pitchFamily="34" charset="0"/>
              <a:buChar char="•"/>
            </a:pPr>
            <a:r>
              <a:rPr lang="en-GB" b="1" i="0" u="none" strike="noStrike" dirty="0">
                <a:solidFill>
                  <a:srgbClr val="000000"/>
                </a:solidFill>
                <a:effectLst/>
              </a:rPr>
              <a:t>Relationships are protective</a:t>
            </a:r>
            <a:r>
              <a:rPr lang="en-GB" b="0" i="0" u="none" strike="noStrike" dirty="0">
                <a:solidFill>
                  <a:srgbClr val="000000"/>
                </a:solidFill>
                <a:effectLst/>
              </a:rPr>
              <a:t> </a:t>
            </a:r>
          </a:p>
          <a:p>
            <a:pPr lvl="1">
              <a:buFont typeface="Arial" panose="020B0604020202020204" pitchFamily="34" charset="0"/>
              <a:buChar char="•"/>
            </a:pPr>
            <a:r>
              <a:rPr lang="en-GB" sz="2000" b="0" i="0" u="none" strike="noStrike" dirty="0">
                <a:solidFill>
                  <a:srgbClr val="000000"/>
                </a:solidFill>
                <a:effectLst/>
              </a:rPr>
              <a:t>A trusted adult can buffer the effects of stress and help regulate emotions.</a:t>
            </a:r>
          </a:p>
          <a:p>
            <a:pPr algn="l">
              <a:buFont typeface="Arial" panose="020B0604020202020204" pitchFamily="34" charset="0"/>
              <a:buChar char="•"/>
            </a:pPr>
            <a:r>
              <a:rPr lang="en-GB" b="1" i="0" u="none" strike="noStrike" dirty="0">
                <a:solidFill>
                  <a:srgbClr val="000000"/>
                </a:solidFill>
                <a:effectLst/>
              </a:rPr>
              <a:t>Connection before correction</a:t>
            </a:r>
            <a:r>
              <a:rPr lang="en-GB" b="0" i="0" u="none" strike="noStrike" dirty="0">
                <a:solidFill>
                  <a:srgbClr val="000000"/>
                </a:solidFill>
                <a:effectLst/>
              </a:rPr>
              <a:t> </a:t>
            </a:r>
          </a:p>
          <a:p>
            <a:pPr lvl="1">
              <a:buFont typeface="Arial" panose="020B0604020202020204" pitchFamily="34" charset="0"/>
              <a:buChar char="•"/>
            </a:pPr>
            <a:r>
              <a:rPr lang="en-GB" sz="2000" b="0" i="0" u="none" strike="noStrike" dirty="0">
                <a:solidFill>
                  <a:srgbClr val="000000"/>
                </a:solidFill>
                <a:effectLst/>
              </a:rPr>
              <a:t>When a young person feels understood, they’re more open to guidance and boundaries.</a:t>
            </a:r>
          </a:p>
          <a:p>
            <a:pPr algn="l">
              <a:buFont typeface="Arial" panose="020B0604020202020204" pitchFamily="34" charset="0"/>
              <a:buChar char="•"/>
            </a:pPr>
            <a:r>
              <a:rPr lang="en-GB" b="1" i="0" u="none" strike="noStrike" dirty="0">
                <a:solidFill>
                  <a:srgbClr val="000000"/>
                </a:solidFill>
                <a:effectLst/>
              </a:rPr>
              <a:t>Emotional safety supports learning</a:t>
            </a:r>
            <a:r>
              <a:rPr lang="en-GB" b="0" i="0" u="none" strike="noStrike" dirty="0">
                <a:solidFill>
                  <a:srgbClr val="000000"/>
                </a:solidFill>
                <a:effectLst/>
              </a:rPr>
              <a:t> </a:t>
            </a:r>
          </a:p>
          <a:p>
            <a:pPr lvl="1">
              <a:buFont typeface="Arial" panose="020B0604020202020204" pitchFamily="34" charset="0"/>
              <a:buChar char="•"/>
            </a:pPr>
            <a:r>
              <a:rPr lang="en-GB" sz="2000" b="0" i="0" u="none" strike="noStrike" dirty="0">
                <a:solidFill>
                  <a:srgbClr val="000000"/>
                </a:solidFill>
                <a:effectLst/>
              </a:rPr>
              <a:t>Positive relationships help create a calm internal state.</a:t>
            </a:r>
          </a:p>
          <a:p>
            <a:pPr algn="l">
              <a:buFont typeface="Arial" panose="020B0604020202020204" pitchFamily="34" charset="0"/>
              <a:buChar char="•"/>
            </a:pPr>
            <a:r>
              <a:rPr lang="en-GB" b="1" i="0" u="none" strike="noStrike" dirty="0">
                <a:solidFill>
                  <a:srgbClr val="000000"/>
                </a:solidFill>
                <a:effectLst/>
              </a:rPr>
              <a:t>Consistency and reliability</a:t>
            </a:r>
            <a:endParaRPr lang="en-GB" dirty="0">
              <a:solidFill>
                <a:srgbClr val="000000"/>
              </a:solidFill>
            </a:endParaRPr>
          </a:p>
          <a:p>
            <a:pPr lvl="1">
              <a:buFont typeface="Arial" panose="020B0604020202020204" pitchFamily="34" charset="0"/>
              <a:buChar char="•"/>
            </a:pPr>
            <a:r>
              <a:rPr lang="en-GB" sz="2000" b="0" i="0" u="none" strike="noStrike" dirty="0">
                <a:solidFill>
                  <a:srgbClr val="000000"/>
                </a:solidFill>
                <a:effectLst/>
              </a:rPr>
              <a:t> Even small, predictable interactions (e.g. noticing changes in mood) can make a big impact over time.</a:t>
            </a:r>
          </a:p>
          <a:p>
            <a:pPr algn="l">
              <a:buFont typeface="Arial" panose="020B0604020202020204" pitchFamily="34" charset="0"/>
              <a:buChar char="•"/>
            </a:pPr>
            <a:r>
              <a:rPr lang="en-GB" b="1" i="0" u="none" strike="noStrike" dirty="0">
                <a:solidFill>
                  <a:srgbClr val="000000"/>
                </a:solidFill>
                <a:effectLst/>
              </a:rPr>
              <a:t>Mentalisation</a:t>
            </a:r>
            <a:r>
              <a:rPr lang="en-GB" b="0" i="0" u="none" strike="noStrike" dirty="0">
                <a:solidFill>
                  <a:srgbClr val="000000"/>
                </a:solidFill>
                <a:effectLst/>
              </a:rPr>
              <a:t> </a:t>
            </a:r>
          </a:p>
          <a:p>
            <a:pPr lvl="1">
              <a:buFont typeface="Arial" panose="020B0604020202020204" pitchFamily="34" charset="0"/>
              <a:buChar char="•"/>
            </a:pPr>
            <a:r>
              <a:rPr lang="en-GB" sz="2000" b="0" i="0" u="none" strike="noStrike" dirty="0">
                <a:solidFill>
                  <a:srgbClr val="000000"/>
                </a:solidFill>
                <a:effectLst/>
              </a:rPr>
              <a:t>Understanding what a child might be thinking or feeling helps us respond with empathy rather than reactivity.</a:t>
            </a:r>
          </a:p>
          <a:p>
            <a:pPr algn="l">
              <a:buFont typeface="Arial" panose="020B0604020202020204" pitchFamily="34" charset="0"/>
              <a:buChar char="•"/>
            </a:pPr>
            <a:r>
              <a:rPr lang="en-GB" b="1" i="0" u="none" strike="noStrike" dirty="0">
                <a:solidFill>
                  <a:srgbClr val="000000"/>
                </a:solidFill>
                <a:effectLst/>
              </a:rPr>
              <a:t>Repair is key</a:t>
            </a:r>
          </a:p>
          <a:p>
            <a:pPr lvl="1">
              <a:buFont typeface="Arial" panose="020B0604020202020204" pitchFamily="34" charset="0"/>
              <a:buChar char="•"/>
            </a:pPr>
            <a:r>
              <a:rPr lang="en-GB" sz="2000" b="0" i="0" u="none" strike="noStrike" dirty="0">
                <a:solidFill>
                  <a:srgbClr val="000000"/>
                </a:solidFill>
                <a:effectLst/>
              </a:rPr>
              <a:t>All relationships have ruptures. Taking time to acknowledge and repair helps rebuild trust and models emotional resilience.</a:t>
            </a:r>
          </a:p>
        </p:txBody>
      </p:sp>
    </p:spTree>
    <p:extLst>
      <p:ext uri="{BB962C8B-B14F-4D97-AF65-F5344CB8AC3E}">
        <p14:creationId xmlns:p14="http://schemas.microsoft.com/office/powerpoint/2010/main" val="2012644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49A85-D90C-7322-C47F-7FBE6C434668}"/>
              </a:ext>
            </a:extLst>
          </p:cNvPr>
          <p:cNvSpPr>
            <a:spLocks noGrp="1"/>
          </p:cNvSpPr>
          <p:nvPr>
            <p:ph type="title"/>
          </p:nvPr>
        </p:nvSpPr>
        <p:spPr/>
        <p:txBody>
          <a:bodyPr/>
          <a:lstStyle/>
          <a:p>
            <a:r>
              <a:rPr lang="en-GB">
                <a:ea typeface="Calibri Light"/>
                <a:cs typeface="Calibri Light"/>
              </a:rPr>
              <a:t>Being good role models  - Social Learning Theory</a:t>
            </a:r>
          </a:p>
        </p:txBody>
      </p:sp>
      <p:sp>
        <p:nvSpPr>
          <p:cNvPr id="3" name="Content Placeholder 2">
            <a:extLst>
              <a:ext uri="{FF2B5EF4-FFF2-40B4-BE49-F238E27FC236}">
                <a16:creationId xmlns:a16="http://schemas.microsoft.com/office/drawing/2014/main" id="{FCA8070C-55AB-1C5D-D5BE-DA7BE31EF085}"/>
              </a:ext>
            </a:extLst>
          </p:cNvPr>
          <p:cNvSpPr>
            <a:spLocks noGrp="1"/>
          </p:cNvSpPr>
          <p:nvPr>
            <p:ph idx="1"/>
          </p:nvPr>
        </p:nvSpPr>
        <p:spPr>
          <a:xfrm>
            <a:off x="1097280" y="1845734"/>
            <a:ext cx="10058400" cy="4398312"/>
          </a:xfrm>
        </p:spPr>
        <p:txBody>
          <a:bodyPr vert="horz" lIns="0" tIns="45720" rIns="0" bIns="45720" rtlCol="0" anchor="t">
            <a:normAutofit/>
          </a:bodyPr>
          <a:lstStyle/>
          <a:p>
            <a:r>
              <a:rPr lang="en-GB" b="1" dirty="0">
                <a:ea typeface="Calibri"/>
                <a:cs typeface="Calibri"/>
              </a:rPr>
              <a:t>Bandura's Bobo Doll </a:t>
            </a:r>
            <a:r>
              <a:rPr lang="en-GB" b="1" dirty="0">
                <a:ea typeface="+mn-lt"/>
                <a:cs typeface="+mn-lt"/>
              </a:rPr>
              <a:t>(0:33-1:34)</a:t>
            </a:r>
            <a:endParaRPr lang="en-GB" dirty="0">
              <a:ea typeface="Calibri"/>
              <a:cs typeface="Calibri"/>
            </a:endParaRPr>
          </a:p>
          <a:p>
            <a:r>
              <a:rPr lang="en-GB" dirty="0">
                <a:hlinkClick r:id="rId4"/>
              </a:rPr>
              <a:t>Social Learning Theory: Bandura’s Bobo Beatdown Experiments</a:t>
            </a:r>
            <a:endParaRPr lang="en-GB" b="1" dirty="0">
              <a:solidFill>
                <a:srgbClr val="404040"/>
              </a:solidFill>
              <a:ea typeface="Calibri"/>
              <a:cs typeface="Calibri"/>
            </a:endParaRPr>
          </a:p>
          <a:p>
            <a:endParaRPr lang="en-GB" b="1" dirty="0">
              <a:solidFill>
                <a:srgbClr val="404040"/>
              </a:solidFill>
              <a:ea typeface="Calibri"/>
              <a:cs typeface="Calibri"/>
            </a:endParaRPr>
          </a:p>
          <a:p>
            <a:endParaRPr lang="en-GB" b="1" dirty="0">
              <a:solidFill>
                <a:srgbClr val="404040"/>
              </a:solidFill>
              <a:ea typeface="Calibri"/>
              <a:cs typeface="Calibri"/>
            </a:endParaRPr>
          </a:p>
          <a:p>
            <a:endParaRPr lang="en-GB" b="1" dirty="0">
              <a:solidFill>
                <a:srgbClr val="404040"/>
              </a:solidFill>
              <a:ea typeface="Calibri"/>
              <a:cs typeface="Calibri"/>
            </a:endParaRPr>
          </a:p>
          <a:p>
            <a:endParaRPr lang="en-GB" b="1" dirty="0">
              <a:solidFill>
                <a:srgbClr val="404040"/>
              </a:solidFill>
              <a:ea typeface="Calibri"/>
              <a:cs typeface="Calibri"/>
            </a:endParaRPr>
          </a:p>
          <a:p>
            <a:endParaRPr lang="en-GB" b="1" dirty="0">
              <a:solidFill>
                <a:srgbClr val="404040"/>
              </a:solidFill>
              <a:ea typeface="Calibri"/>
              <a:cs typeface="Calibri"/>
            </a:endParaRPr>
          </a:p>
          <a:p>
            <a:pPr>
              <a:buFont typeface="Arial,Sans-Serif" panose="020F0502020204030204" pitchFamily="34" charset="0"/>
              <a:buChar char="•"/>
            </a:pPr>
            <a:r>
              <a:rPr lang="en-GB" sz="1900" b="1" dirty="0">
                <a:solidFill>
                  <a:srgbClr val="000000"/>
                </a:solidFill>
                <a:ea typeface="Calibri"/>
                <a:cs typeface="Calibri"/>
              </a:rPr>
              <a:t>Children learn behaviours from the people around them, especially those they see as authoritative figures</a:t>
            </a:r>
          </a:p>
        </p:txBody>
      </p:sp>
      <p:pic>
        <p:nvPicPr>
          <p:cNvPr id="5" name="Online Media 4" title="Social Learning Theory: Bandura’s Bobo Beatdown Experiments">
            <a:hlinkClick r:id="" action="ppaction://media"/>
            <a:extLst>
              <a:ext uri="{FF2B5EF4-FFF2-40B4-BE49-F238E27FC236}">
                <a16:creationId xmlns:a16="http://schemas.microsoft.com/office/drawing/2014/main" id="{4CBCB958-B9F0-1030-2853-BDA45F1CCEF3}"/>
              </a:ext>
            </a:extLst>
          </p:cNvPr>
          <p:cNvPicPr>
            <a:picLocks noRot="1" noChangeAspect="1"/>
          </p:cNvPicPr>
          <p:nvPr>
            <a:videoFile r:link="rId1"/>
          </p:nvPr>
        </p:nvPicPr>
        <p:blipFill>
          <a:blip r:embed="rId5"/>
          <a:stretch>
            <a:fillRect/>
          </a:stretch>
        </p:blipFill>
        <p:spPr>
          <a:xfrm>
            <a:off x="5432844" y="1737360"/>
            <a:ext cx="5722836" cy="3233410"/>
          </a:xfrm>
          <a:prstGeom prst="rect">
            <a:avLst/>
          </a:prstGeom>
        </p:spPr>
      </p:pic>
    </p:spTree>
    <p:extLst>
      <p:ext uri="{BB962C8B-B14F-4D97-AF65-F5344CB8AC3E}">
        <p14:creationId xmlns:p14="http://schemas.microsoft.com/office/powerpoint/2010/main" val="4043078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4F7A8-19A7-A51F-865E-587681857BE0}"/>
              </a:ext>
            </a:extLst>
          </p:cNvPr>
          <p:cNvSpPr>
            <a:spLocks noGrp="1"/>
          </p:cNvSpPr>
          <p:nvPr>
            <p:ph type="title"/>
          </p:nvPr>
        </p:nvSpPr>
        <p:spPr/>
        <p:txBody>
          <a:bodyPr/>
          <a:lstStyle/>
          <a:p>
            <a:r>
              <a:rPr lang="en-GB" dirty="0"/>
              <a:t>Creating Spaces for Children to Talk</a:t>
            </a:r>
            <a:endParaRPr lang="en-GB" dirty="0">
              <a:ea typeface="Calibri Light"/>
              <a:cs typeface="Calibri Light"/>
            </a:endParaRPr>
          </a:p>
        </p:txBody>
      </p:sp>
      <p:sp>
        <p:nvSpPr>
          <p:cNvPr id="3" name="Content Placeholder 2">
            <a:extLst>
              <a:ext uri="{FF2B5EF4-FFF2-40B4-BE49-F238E27FC236}">
                <a16:creationId xmlns:a16="http://schemas.microsoft.com/office/drawing/2014/main" id="{FFD10869-489D-067D-27F5-93EC3F66DCEA}"/>
              </a:ext>
            </a:extLst>
          </p:cNvPr>
          <p:cNvSpPr>
            <a:spLocks noGrp="1"/>
          </p:cNvSpPr>
          <p:nvPr>
            <p:ph idx="1"/>
          </p:nvPr>
        </p:nvSpPr>
        <p:spPr/>
        <p:txBody>
          <a:bodyPr vert="horz" lIns="0" tIns="45720" rIns="0" bIns="45720" rtlCol="0" anchor="t">
            <a:noAutofit/>
          </a:bodyPr>
          <a:lstStyle/>
          <a:p>
            <a:pPr>
              <a:buFont typeface="Arial,Sans-Serif" panose="020F0502020204030204" pitchFamily="34" charset="0"/>
              <a:buChar char="•"/>
            </a:pPr>
            <a:r>
              <a:rPr lang="en-GB" b="1" dirty="0">
                <a:solidFill>
                  <a:srgbClr val="000000"/>
                </a:solidFill>
                <a:ea typeface="Calibri"/>
                <a:cs typeface="Calibri"/>
              </a:rPr>
              <a:t>Strike while the iron is cold</a:t>
            </a:r>
          </a:p>
          <a:p>
            <a:pPr marL="383540" lvl="1">
              <a:buFont typeface="Arial,Sans-Serif" panose="020F0502020204030204" pitchFamily="34" charset="0"/>
              <a:buChar char="•"/>
            </a:pPr>
            <a:r>
              <a:rPr lang="en-GB" sz="2000" b="1" dirty="0">
                <a:solidFill>
                  <a:srgbClr val="000000"/>
                </a:solidFill>
                <a:ea typeface="Calibri"/>
                <a:cs typeface="Calibri"/>
              </a:rPr>
              <a:t>Children will likely be unable to express how they feel when dysregulated, find a time when they are calm to revisit specific incidents</a:t>
            </a:r>
          </a:p>
          <a:p>
            <a:pPr>
              <a:buFont typeface="Arial,Sans-Serif"/>
              <a:buChar char="•"/>
            </a:pPr>
            <a:r>
              <a:rPr lang="en-GB" b="1" dirty="0">
                <a:solidFill>
                  <a:srgbClr val="000000"/>
                </a:solidFill>
                <a:ea typeface="Calibri"/>
                <a:cs typeface="Calibri"/>
              </a:rPr>
              <a:t>Young person to take the lead</a:t>
            </a:r>
            <a:endParaRPr lang="en-US" dirty="0">
              <a:solidFill>
                <a:srgbClr val="000000"/>
              </a:solidFill>
              <a:ea typeface="Calibri"/>
              <a:cs typeface="Calibri"/>
            </a:endParaRPr>
          </a:p>
          <a:p>
            <a:pPr marL="383540" lvl="1">
              <a:buFont typeface="Arial,Sans-Serif"/>
              <a:buChar char="•"/>
            </a:pPr>
            <a:r>
              <a:rPr lang="en-GB" sz="2000" b="1" dirty="0">
                <a:solidFill>
                  <a:srgbClr val="000000"/>
                </a:solidFill>
                <a:ea typeface="Calibri"/>
                <a:cs typeface="Calibri"/>
              </a:rPr>
              <a:t>Communicate clearly with the young person that this is their space to express their feelings during a difficult episode and that no one will interrupt them for a certain amount of time  ~10 mins</a:t>
            </a:r>
          </a:p>
          <a:p>
            <a:pPr marL="383540" lvl="1">
              <a:buFont typeface="Arial,Sans-Serif"/>
              <a:buChar char="•"/>
            </a:pPr>
            <a:r>
              <a:rPr lang="en-GB" sz="2000" b="1" dirty="0">
                <a:solidFill>
                  <a:srgbClr val="000000"/>
                </a:solidFill>
                <a:ea typeface="Calibri"/>
                <a:cs typeface="Calibri"/>
              </a:rPr>
              <a:t>Adults to not ask questions or give suggestions at this point, as they may want to feel heard and not judged</a:t>
            </a:r>
          </a:p>
          <a:p>
            <a:pPr>
              <a:buFont typeface="Arial,Sans-Serif" panose="020F0502020204030204" pitchFamily="34" charset="0"/>
              <a:buChar char="•"/>
            </a:pPr>
            <a:r>
              <a:rPr lang="en-GB" b="1" dirty="0">
                <a:solidFill>
                  <a:srgbClr val="000000"/>
                </a:solidFill>
                <a:ea typeface="Calibri"/>
                <a:cs typeface="Calibri"/>
              </a:rPr>
              <a:t>Ending this space</a:t>
            </a:r>
          </a:p>
          <a:p>
            <a:pPr marL="383540" lvl="1">
              <a:buFont typeface="Arial,Sans-Serif" panose="020F0502020204030204" pitchFamily="34" charset="0"/>
              <a:buChar char="•"/>
            </a:pPr>
            <a:r>
              <a:rPr lang="en-GB" sz="2000" b="1" dirty="0">
                <a:solidFill>
                  <a:srgbClr val="000000"/>
                </a:solidFill>
                <a:ea typeface="Calibri"/>
                <a:cs typeface="Calibri"/>
              </a:rPr>
              <a:t>After the designated time period/a considerable amount of silence, ask if they would like more time to talk</a:t>
            </a:r>
          </a:p>
          <a:p>
            <a:pPr marL="383540" lvl="1">
              <a:buFont typeface="Arial,Sans-Serif" panose="020F0502020204030204" pitchFamily="34" charset="0"/>
              <a:buChar char="•"/>
            </a:pPr>
            <a:r>
              <a:rPr lang="en-GB" sz="2000" b="1" dirty="0">
                <a:solidFill>
                  <a:srgbClr val="000000"/>
                </a:solidFill>
                <a:ea typeface="Calibri"/>
                <a:cs typeface="Calibri"/>
              </a:rPr>
              <a:t>Ask if they would like some time to regulate/ if they'd like to you to provide support</a:t>
            </a:r>
            <a:endParaRPr lang="en-GB" sz="2000" dirty="0">
              <a:ea typeface="Calibri"/>
              <a:cs typeface="Calibri"/>
            </a:endParaRPr>
          </a:p>
        </p:txBody>
      </p:sp>
    </p:spTree>
    <p:extLst>
      <p:ext uri="{BB962C8B-B14F-4D97-AF65-F5344CB8AC3E}">
        <p14:creationId xmlns:p14="http://schemas.microsoft.com/office/powerpoint/2010/main" val="1182428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EC9BD-33B2-CA2E-BE4B-6D5C7BF97C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52B85B-1DED-B7EC-D908-5C18DD8118F4}"/>
              </a:ext>
            </a:extLst>
          </p:cNvPr>
          <p:cNvSpPr>
            <a:spLocks noGrp="1"/>
          </p:cNvSpPr>
          <p:nvPr>
            <p:ph type="title"/>
          </p:nvPr>
        </p:nvSpPr>
        <p:spPr/>
        <p:txBody>
          <a:bodyPr/>
          <a:lstStyle/>
          <a:p>
            <a:r>
              <a:rPr lang="en-GB" dirty="0"/>
              <a:t>Creating Spaces to Talk</a:t>
            </a:r>
            <a:br>
              <a:rPr lang="en-GB" dirty="0"/>
            </a:br>
            <a:r>
              <a:rPr lang="en-GB" dirty="0">
                <a:ea typeface="Calibri Light"/>
                <a:cs typeface="Calibri Light"/>
              </a:rPr>
              <a:t>Troubleshooting</a:t>
            </a:r>
          </a:p>
        </p:txBody>
      </p:sp>
      <p:sp>
        <p:nvSpPr>
          <p:cNvPr id="3" name="Content Placeholder 2">
            <a:extLst>
              <a:ext uri="{FF2B5EF4-FFF2-40B4-BE49-F238E27FC236}">
                <a16:creationId xmlns:a16="http://schemas.microsoft.com/office/drawing/2014/main" id="{FD04C330-4F4C-D8F4-732E-1AEE7B9BB294}"/>
              </a:ext>
            </a:extLst>
          </p:cNvPr>
          <p:cNvSpPr>
            <a:spLocks noGrp="1"/>
          </p:cNvSpPr>
          <p:nvPr>
            <p:ph idx="1"/>
          </p:nvPr>
        </p:nvSpPr>
        <p:spPr/>
        <p:txBody>
          <a:bodyPr vert="horz" lIns="0" tIns="45720" rIns="0" bIns="45720" rtlCol="0" anchor="t">
            <a:normAutofit fontScale="92500" lnSpcReduction="10000"/>
          </a:bodyPr>
          <a:lstStyle/>
          <a:p>
            <a:pPr>
              <a:buFont typeface="Arial,Sans-Serif" panose="020F0502020204030204" pitchFamily="34" charset="0"/>
              <a:buChar char="•"/>
            </a:pPr>
            <a:r>
              <a:rPr lang="en-GB" sz="2400" b="1" dirty="0">
                <a:solidFill>
                  <a:srgbClr val="000000"/>
                </a:solidFill>
                <a:ea typeface="Calibri"/>
                <a:cs typeface="Calibri"/>
              </a:rPr>
              <a:t>Be comfortable with silence!</a:t>
            </a:r>
          </a:p>
          <a:p>
            <a:pPr>
              <a:buFont typeface="Arial,Sans-Serif" panose="020F0502020204030204" pitchFamily="34" charset="0"/>
              <a:buChar char="•"/>
            </a:pPr>
            <a:r>
              <a:rPr lang="en-GB" sz="2400" b="1" dirty="0">
                <a:solidFill>
                  <a:srgbClr val="000000"/>
                </a:solidFill>
                <a:ea typeface="Calibri"/>
                <a:cs typeface="Calibri"/>
              </a:rPr>
              <a:t>Repeat after the child</a:t>
            </a:r>
            <a:endParaRPr lang="en-GB" sz="2400" dirty="0"/>
          </a:p>
          <a:p>
            <a:pPr marL="383540" lvl="1">
              <a:buFont typeface="Arial,Sans-Serif" panose="020F0502020204030204" pitchFamily="34" charset="0"/>
              <a:buChar char="•"/>
            </a:pPr>
            <a:r>
              <a:rPr lang="en-GB" sz="2400" b="1" dirty="0">
                <a:solidFill>
                  <a:srgbClr val="000000"/>
                </a:solidFill>
                <a:ea typeface="Calibri"/>
                <a:cs typeface="Calibri"/>
              </a:rPr>
              <a:t>Checking understanding</a:t>
            </a:r>
          </a:p>
          <a:p>
            <a:pPr marL="383540" lvl="1">
              <a:buFont typeface="Arial,Sans-Serif" panose="020F0502020204030204" pitchFamily="34" charset="0"/>
              <a:buChar char="•"/>
            </a:pPr>
            <a:r>
              <a:rPr lang="en-GB" sz="2400" b="1" dirty="0">
                <a:solidFill>
                  <a:srgbClr val="000000"/>
                </a:solidFill>
                <a:ea typeface="Calibri"/>
                <a:cs typeface="Calibri"/>
              </a:rPr>
              <a:t>Shows that although you are not leading the conversation, you are still engaged</a:t>
            </a:r>
          </a:p>
          <a:p>
            <a:pPr>
              <a:buFont typeface="Arial,Sans-Serif"/>
              <a:buChar char="•"/>
            </a:pPr>
            <a:r>
              <a:rPr lang="en-GB" sz="2400" b="1" dirty="0">
                <a:solidFill>
                  <a:srgbClr val="000000"/>
                </a:solidFill>
                <a:ea typeface="Calibri"/>
                <a:cs typeface="Calibri"/>
              </a:rPr>
              <a:t>Giving suggestions</a:t>
            </a:r>
          </a:p>
          <a:p>
            <a:pPr marL="383540" lvl="1">
              <a:buFont typeface="Arial,Sans-Serif"/>
              <a:buChar char="•"/>
            </a:pPr>
            <a:r>
              <a:rPr lang="en-GB" sz="2400" b="1" dirty="0">
                <a:solidFill>
                  <a:srgbClr val="000000"/>
                </a:solidFill>
                <a:ea typeface="Calibri"/>
                <a:cs typeface="Calibri"/>
              </a:rPr>
              <a:t>Normalise, "I often feel like this.... when I'm angry"; "things like …. make me feel upset"; "One time, I acted out like... because of..."</a:t>
            </a:r>
          </a:p>
          <a:p>
            <a:pPr marL="383540" lvl="1">
              <a:buFont typeface="Arial,Sans-Serif"/>
              <a:buChar char="•"/>
            </a:pPr>
            <a:r>
              <a:rPr lang="en-GB" sz="2400" b="1" dirty="0">
                <a:solidFill>
                  <a:srgbClr val="000000"/>
                </a:solidFill>
                <a:ea typeface="Calibri"/>
                <a:cs typeface="Calibri"/>
              </a:rPr>
              <a:t>Phrase suggestions as questions after normalising statement, "… is that similar to what happened?", "is that similar to how you felt?"</a:t>
            </a:r>
          </a:p>
          <a:p>
            <a:pPr>
              <a:buFont typeface="Arial,Sans-Serif"/>
              <a:buChar char="•"/>
            </a:pPr>
            <a:r>
              <a:rPr lang="en-GB" sz="2400" b="1" dirty="0">
                <a:solidFill>
                  <a:srgbClr val="000000"/>
                </a:solidFill>
                <a:ea typeface="Calibri"/>
                <a:cs typeface="Calibri"/>
              </a:rPr>
              <a:t>If a child becomes dysregulated during this conversation, regulate using breathing and grounding techniques</a:t>
            </a:r>
          </a:p>
        </p:txBody>
      </p:sp>
    </p:spTree>
    <p:extLst>
      <p:ext uri="{BB962C8B-B14F-4D97-AF65-F5344CB8AC3E}">
        <p14:creationId xmlns:p14="http://schemas.microsoft.com/office/powerpoint/2010/main" val="642962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1D11A-04AA-BEBC-4DB0-C998C47086FF}"/>
              </a:ext>
            </a:extLst>
          </p:cNvPr>
          <p:cNvSpPr>
            <a:spLocks noGrp="1"/>
          </p:cNvSpPr>
          <p:nvPr>
            <p:ph type="title"/>
          </p:nvPr>
        </p:nvSpPr>
        <p:spPr>
          <a:xfrm>
            <a:off x="1097280" y="286603"/>
            <a:ext cx="10058400" cy="1450757"/>
          </a:xfrm>
        </p:spPr>
        <p:txBody>
          <a:bodyPr>
            <a:normAutofit/>
          </a:bodyPr>
          <a:lstStyle/>
          <a:p>
            <a:r>
              <a:rPr lang="en-GB"/>
              <a:t>Preventative - Positive self-talk  </a:t>
            </a:r>
          </a:p>
        </p:txBody>
      </p:sp>
      <p:graphicFrame>
        <p:nvGraphicFramePr>
          <p:cNvPr id="25" name="Content Placeholder 2">
            <a:extLst>
              <a:ext uri="{FF2B5EF4-FFF2-40B4-BE49-F238E27FC236}">
                <a16:creationId xmlns:a16="http://schemas.microsoft.com/office/drawing/2014/main" id="{0F5AE116-0C4E-79B2-C4A1-02F673F58673}"/>
              </a:ext>
            </a:extLst>
          </p:cNvPr>
          <p:cNvGraphicFramePr>
            <a:graphicFrameLocks noGrp="1"/>
          </p:cNvGraphicFramePr>
          <p:nvPr>
            <p:ph idx="1"/>
            <p:extLst>
              <p:ext uri="{D42A27DB-BD31-4B8C-83A1-F6EECF244321}">
                <p14:modId xmlns:p14="http://schemas.microsoft.com/office/powerpoint/2010/main" val="228273550"/>
              </p:ext>
            </p:extLst>
          </p:nvPr>
        </p:nvGraphicFramePr>
        <p:xfrm>
          <a:off x="343200" y="2061445"/>
          <a:ext cx="11848799"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12647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6C7EEB61-E4FD-7A0F-79D5-0B03E6E68EDA}"/>
              </a:ext>
            </a:extLst>
          </p:cNvPr>
          <p:cNvGraphicFramePr>
            <a:graphicFrameLocks noGrp="1"/>
          </p:cNvGraphicFramePr>
          <p:nvPr>
            <p:ph idx="1"/>
            <p:extLst>
              <p:ext uri="{D42A27DB-BD31-4B8C-83A1-F6EECF244321}">
                <p14:modId xmlns:p14="http://schemas.microsoft.com/office/powerpoint/2010/main" val="1620939605"/>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069629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B2B8762-61F0-4F1B-9364-D633EE9D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Rectangle 11">
            <a:extLst>
              <a:ext uri="{FF2B5EF4-FFF2-40B4-BE49-F238E27FC236}">
                <a16:creationId xmlns:a16="http://schemas.microsoft.com/office/drawing/2014/main" id="{E97675C8-1328-460C-9EBF-6B446B67EA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4" name="Straight Connector 13">
            <a:extLst>
              <a:ext uri="{FF2B5EF4-FFF2-40B4-BE49-F238E27FC236}">
                <a16:creationId xmlns:a16="http://schemas.microsoft.com/office/drawing/2014/main" id="{514EE78B-AF71-4195-A01B-F1165D9233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C6417104-D4C1-4710-9982-2154A7F484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54C184-394E-2564-12ED-4CFC61D26402}"/>
              </a:ext>
            </a:extLst>
          </p:cNvPr>
          <p:cNvSpPr>
            <a:spLocks noGrp="1"/>
          </p:cNvSpPr>
          <p:nvPr>
            <p:ph type="title"/>
          </p:nvPr>
        </p:nvSpPr>
        <p:spPr>
          <a:xfrm>
            <a:off x="662754" y="-179922"/>
            <a:ext cx="10909073" cy="1057655"/>
          </a:xfrm>
        </p:spPr>
        <p:txBody>
          <a:bodyPr vert="horz" lIns="91440" tIns="45720" rIns="91440" bIns="45720" rtlCol="0" anchor="b">
            <a:normAutofit/>
          </a:bodyPr>
          <a:lstStyle/>
          <a:p>
            <a:r>
              <a:rPr lang="en-US" sz="4200">
                <a:solidFill>
                  <a:schemeClr val="tx1">
                    <a:lumMod val="85000"/>
                    <a:lumOff val="15000"/>
                  </a:schemeClr>
                </a:solidFill>
              </a:rPr>
              <a:t>Strategy - Emotional regulation – crisis curve.	</a:t>
            </a:r>
          </a:p>
        </p:txBody>
      </p:sp>
      <p:pic>
        <p:nvPicPr>
          <p:cNvPr id="5" name="Picture 4" descr="A screenshot of a chart&#10;&#10;AI-generated content may be incorrect.">
            <a:extLst>
              <a:ext uri="{FF2B5EF4-FFF2-40B4-BE49-F238E27FC236}">
                <a16:creationId xmlns:a16="http://schemas.microsoft.com/office/drawing/2014/main" id="{70EF8646-3D67-4D62-D1F0-03B2B029A6E5}"/>
              </a:ext>
            </a:extLst>
          </p:cNvPr>
          <p:cNvPicPr>
            <a:picLocks noChangeAspect="1"/>
          </p:cNvPicPr>
          <p:nvPr/>
        </p:nvPicPr>
        <p:blipFill>
          <a:blip r:embed="rId3"/>
          <a:srcRect l="29846" t="53616" r="30146" b="4741"/>
          <a:stretch>
            <a:fillRect/>
          </a:stretch>
        </p:blipFill>
        <p:spPr>
          <a:xfrm>
            <a:off x="410117" y="1070191"/>
            <a:ext cx="5695865" cy="4715426"/>
          </a:xfrm>
          <a:prstGeom prst="rect">
            <a:avLst/>
          </a:prstGeom>
        </p:spPr>
      </p:pic>
      <p:sp>
        <p:nvSpPr>
          <p:cNvPr id="18" name="Rectangle 17">
            <a:extLst>
              <a:ext uri="{FF2B5EF4-FFF2-40B4-BE49-F238E27FC236}">
                <a16:creationId xmlns:a16="http://schemas.microsoft.com/office/drawing/2014/main" id="{626F1402-2DEC-4071-84AF-350C7BF00D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3996" y="886968"/>
            <a:ext cx="64008" cy="3108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chart&#10;&#10;AI-generated content may be incorrect.">
            <a:extLst>
              <a:ext uri="{FF2B5EF4-FFF2-40B4-BE49-F238E27FC236}">
                <a16:creationId xmlns:a16="http://schemas.microsoft.com/office/drawing/2014/main" id="{BACFFFF9-65EC-C595-F0A1-28B96F520F72}"/>
              </a:ext>
            </a:extLst>
          </p:cNvPr>
          <p:cNvPicPr>
            <a:picLocks noChangeAspect="1"/>
          </p:cNvPicPr>
          <p:nvPr/>
        </p:nvPicPr>
        <p:blipFill>
          <a:blip r:embed="rId3"/>
          <a:srcRect l="30233" t="4163" r="30469" b="46299"/>
          <a:stretch>
            <a:fillRect/>
          </a:stretch>
        </p:blipFill>
        <p:spPr>
          <a:xfrm>
            <a:off x="6088253" y="869156"/>
            <a:ext cx="5786582" cy="5291631"/>
          </a:xfrm>
          <a:prstGeom prst="rect">
            <a:avLst/>
          </a:prstGeom>
        </p:spPr>
      </p:pic>
      <p:cxnSp>
        <p:nvCxnSpPr>
          <p:cNvPr id="20" name="Straight Connector 19">
            <a:extLst>
              <a:ext uri="{FF2B5EF4-FFF2-40B4-BE49-F238E27FC236}">
                <a16:creationId xmlns:a16="http://schemas.microsoft.com/office/drawing/2014/main" id="{04733B62-1719-4677-A612-CA0AC0AD748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086" y="5618770"/>
            <a:ext cx="105156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DA52A394-10F4-4AA5-90E4-634D1E919D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07BDDC51-8BB2-42BE-8EA8-39B3E9AC1E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554819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4E4490D0-3672-446A-AC12-B4830333BD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3" name="Rectangle 42">
            <a:extLst>
              <a:ext uri="{FF2B5EF4-FFF2-40B4-BE49-F238E27FC236}">
                <a16:creationId xmlns:a16="http://schemas.microsoft.com/office/drawing/2014/main" id="{39CB82C2-DF65-4EC1-8280-F201D50F5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45" name="Straight Connector 44">
            <a:extLst>
              <a:ext uri="{FF2B5EF4-FFF2-40B4-BE49-F238E27FC236}">
                <a16:creationId xmlns:a16="http://schemas.microsoft.com/office/drawing/2014/main" id="{7E1D4427-852B-4B37-8E76-0E9F1810BA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47" name="Rectangle 46">
            <a:extLst>
              <a:ext uri="{FF2B5EF4-FFF2-40B4-BE49-F238E27FC236}">
                <a16:creationId xmlns:a16="http://schemas.microsoft.com/office/drawing/2014/main" id="{FA4CD5CB-D209-4D70-8CA4-629731C59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1A188F-6E89-A0DC-BEFE-A2364A0E09C7}"/>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100">
                <a:solidFill>
                  <a:schemeClr val="tx1">
                    <a:lumMod val="85000"/>
                    <a:lumOff val="15000"/>
                  </a:schemeClr>
                </a:solidFill>
              </a:rPr>
              <a:t>Strategy Zones of regulation</a:t>
            </a:r>
          </a:p>
        </p:txBody>
      </p:sp>
      <p:pic>
        <p:nvPicPr>
          <p:cNvPr id="4" name="Picture 3" descr="A group of colorful cards with text&#10;&#10;AI-generated content may be incorrect.">
            <a:extLst>
              <a:ext uri="{FF2B5EF4-FFF2-40B4-BE49-F238E27FC236}">
                <a16:creationId xmlns:a16="http://schemas.microsoft.com/office/drawing/2014/main" id="{4F63F51F-8658-9945-9E09-92A3AEEA6F1A}"/>
              </a:ext>
            </a:extLst>
          </p:cNvPr>
          <p:cNvPicPr>
            <a:picLocks noChangeAspect="1"/>
          </p:cNvPicPr>
          <p:nvPr/>
        </p:nvPicPr>
        <p:blipFill>
          <a:blip r:embed="rId3"/>
          <a:stretch>
            <a:fillRect/>
          </a:stretch>
        </p:blipFill>
        <p:spPr>
          <a:xfrm>
            <a:off x="303729" y="180006"/>
            <a:ext cx="7903437" cy="5974306"/>
          </a:xfrm>
          <a:prstGeom prst="rect">
            <a:avLst/>
          </a:prstGeom>
        </p:spPr>
      </p:pic>
      <p:cxnSp>
        <p:nvCxnSpPr>
          <p:cNvPr id="49" name="Straight Connector 48">
            <a:extLst>
              <a:ext uri="{FF2B5EF4-FFF2-40B4-BE49-F238E27FC236}">
                <a16:creationId xmlns:a16="http://schemas.microsoft.com/office/drawing/2014/main" id="{5C6A2BAE-B461-4B55-8E1F-0722ABDD13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51" name="Rectangle 50">
            <a:extLst>
              <a:ext uri="{FF2B5EF4-FFF2-40B4-BE49-F238E27FC236}">
                <a16:creationId xmlns:a16="http://schemas.microsoft.com/office/drawing/2014/main" id="{B4C27B90-DF2B-4D00-BA07-18ED774CD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3" name="Rectangle 52">
            <a:extLst>
              <a:ext uri="{FF2B5EF4-FFF2-40B4-BE49-F238E27FC236}">
                <a16:creationId xmlns:a16="http://schemas.microsoft.com/office/drawing/2014/main" id="{593ACC25-C262-417A-8AA9-0641C772B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1750536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4490D0-3672-446A-AC12-B4830333BD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39CB82C2-DF65-4EC1-8280-F201D50F5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3" name="Straight Connector 12">
            <a:extLst>
              <a:ext uri="{FF2B5EF4-FFF2-40B4-BE49-F238E27FC236}">
                <a16:creationId xmlns:a16="http://schemas.microsoft.com/office/drawing/2014/main" id="{7E1D4427-852B-4B37-8E76-0E9F1810BA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FA4CD5CB-D209-4D70-8CA4-629731C59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A96448-1E0E-B18F-E0E2-47449EFE4E14}"/>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a:solidFill>
                  <a:schemeClr val="tx1">
                    <a:lumMod val="85000"/>
                    <a:lumOff val="15000"/>
                  </a:schemeClr>
                </a:solidFill>
              </a:rPr>
              <a:t>Adapting strategies </a:t>
            </a:r>
          </a:p>
        </p:txBody>
      </p:sp>
      <p:pic>
        <p:nvPicPr>
          <p:cNvPr id="4" name="Picture 3" descr="A poster with cartoon characters&#10;&#10;AI-generated content may be incorrect.">
            <a:extLst>
              <a:ext uri="{FF2B5EF4-FFF2-40B4-BE49-F238E27FC236}">
                <a16:creationId xmlns:a16="http://schemas.microsoft.com/office/drawing/2014/main" id="{2249092D-DCFD-DA6A-DF0B-219825071D94}"/>
              </a:ext>
            </a:extLst>
          </p:cNvPr>
          <p:cNvPicPr>
            <a:picLocks noChangeAspect="1"/>
          </p:cNvPicPr>
          <p:nvPr/>
        </p:nvPicPr>
        <p:blipFill>
          <a:blip r:embed="rId3"/>
          <a:srcRect l="31169" t="4138" r="30460" b="8403"/>
          <a:stretch>
            <a:fillRect/>
          </a:stretch>
        </p:blipFill>
        <p:spPr>
          <a:xfrm>
            <a:off x="408166" y="280647"/>
            <a:ext cx="7148221" cy="5787401"/>
          </a:xfrm>
          <a:prstGeom prst="rect">
            <a:avLst/>
          </a:prstGeom>
        </p:spPr>
      </p:pic>
      <p:cxnSp>
        <p:nvCxnSpPr>
          <p:cNvPr id="17" name="Straight Connector 16">
            <a:extLst>
              <a:ext uri="{FF2B5EF4-FFF2-40B4-BE49-F238E27FC236}">
                <a16:creationId xmlns:a16="http://schemas.microsoft.com/office/drawing/2014/main" id="{5C6A2BAE-B461-4B55-8E1F-0722ABDD13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B4C27B90-DF2B-4D00-BA07-18ED774CD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1" name="Rectangle 20">
            <a:extLst>
              <a:ext uri="{FF2B5EF4-FFF2-40B4-BE49-F238E27FC236}">
                <a16:creationId xmlns:a16="http://schemas.microsoft.com/office/drawing/2014/main" id="{593ACC25-C262-417A-8AA9-0641C772B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41691135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0EA6C-AB59-B081-BAD7-283A2B2162DA}"/>
              </a:ext>
            </a:extLst>
          </p:cNvPr>
          <p:cNvSpPr>
            <a:spLocks noGrp="1"/>
          </p:cNvSpPr>
          <p:nvPr>
            <p:ph type="title"/>
          </p:nvPr>
        </p:nvSpPr>
        <p:spPr/>
        <p:txBody>
          <a:bodyPr/>
          <a:lstStyle/>
          <a:p>
            <a:r>
              <a:rPr lang="en-GB">
                <a:ea typeface="Calibri Light"/>
                <a:cs typeface="Calibri Light"/>
              </a:rPr>
              <a:t>Case Study – Problem Solving? </a:t>
            </a:r>
          </a:p>
        </p:txBody>
      </p:sp>
      <p:sp>
        <p:nvSpPr>
          <p:cNvPr id="3" name="Content Placeholder 2">
            <a:extLst>
              <a:ext uri="{FF2B5EF4-FFF2-40B4-BE49-F238E27FC236}">
                <a16:creationId xmlns:a16="http://schemas.microsoft.com/office/drawing/2014/main" id="{1A75454C-D1FD-95B7-DDC3-E2C311CCE6CA}"/>
              </a:ext>
            </a:extLst>
          </p:cNvPr>
          <p:cNvSpPr>
            <a:spLocks noGrp="1"/>
          </p:cNvSpPr>
          <p:nvPr>
            <p:ph idx="1"/>
          </p:nvPr>
        </p:nvSpPr>
        <p:spPr/>
        <p:txBody>
          <a:bodyPr vert="horz" lIns="0" tIns="45720" rIns="0" bIns="45720" rtlCol="0" anchor="t">
            <a:noAutofit/>
          </a:bodyPr>
          <a:lstStyle/>
          <a:p>
            <a:r>
              <a:rPr lang="en-GB" sz="1600" b="1">
                <a:ea typeface="Calibri"/>
                <a:cs typeface="Calibri"/>
              </a:rPr>
              <a:t>Case </a:t>
            </a:r>
          </a:p>
          <a:p>
            <a:r>
              <a:rPr lang="en-GB" sz="1600">
                <a:ea typeface="Calibri"/>
                <a:cs typeface="Calibri"/>
              </a:rPr>
              <a:t>Raj was a young man of fifteen years old. He has had difficulties with managing his angers since starting secondary school. His difficulties have become worse since starting year 10. He has recently been suspended for getting into a physical fight with a classmate. This other classmate is also known to get into fights also.</a:t>
            </a:r>
          </a:p>
          <a:p>
            <a:r>
              <a:rPr lang="en-GB" sz="1600">
                <a:ea typeface="Calibri"/>
                <a:cs typeface="Calibri"/>
              </a:rPr>
              <a:t>A group of boys make comment on Raj's outfit. Raj starts to shout and threaten them. Raj's head of year comes in telling them off and to stop arguing. Raj gets more angry hits out at the other students and barges past the head of year.</a:t>
            </a:r>
          </a:p>
          <a:p>
            <a:r>
              <a:rPr lang="en-GB" sz="1600">
                <a:ea typeface="Calibri"/>
                <a:cs typeface="Calibri"/>
              </a:rPr>
              <a:t>Raj runs off to the student wellbeing room, he is pacing back and forth and crying.</a:t>
            </a:r>
          </a:p>
          <a:p>
            <a:r>
              <a:rPr lang="en-GB" sz="1600" b="1">
                <a:ea typeface="Calibri"/>
                <a:cs typeface="Calibri"/>
              </a:rPr>
              <a:t>Questions –  How would you try, and problem solve supporting  RAJ?</a:t>
            </a:r>
          </a:p>
          <a:p>
            <a:r>
              <a:rPr lang="en-GB" sz="1600">
                <a:ea typeface="Calibri"/>
                <a:cs typeface="Calibri"/>
              </a:rPr>
              <a:t>What further questions do you have about Raj?</a:t>
            </a:r>
          </a:p>
          <a:p>
            <a:r>
              <a:rPr lang="en-GB" sz="1600">
                <a:ea typeface="Calibri"/>
                <a:cs typeface="Calibri"/>
              </a:rPr>
              <a:t>How could Raj have dealt with this different?</a:t>
            </a:r>
          </a:p>
          <a:p>
            <a:r>
              <a:rPr lang="en-GB" sz="1600">
                <a:ea typeface="Calibri"/>
                <a:cs typeface="Calibri"/>
              </a:rPr>
              <a:t>How do you think the head of year could have responded differently?</a:t>
            </a:r>
          </a:p>
          <a:p>
            <a:r>
              <a:rPr lang="en-GB" sz="1600">
                <a:ea typeface="Calibri"/>
                <a:cs typeface="Calibri"/>
              </a:rPr>
              <a:t>What would you do if you see Raj pacing up and down the room?</a:t>
            </a:r>
          </a:p>
          <a:p>
            <a:endParaRPr lang="en-GB">
              <a:ea typeface="Calibri"/>
              <a:cs typeface="Calibri"/>
            </a:endParaRPr>
          </a:p>
          <a:p>
            <a:endParaRPr lang="en-GB">
              <a:ea typeface="Calibri"/>
              <a:cs typeface="Calibri"/>
            </a:endParaRPr>
          </a:p>
        </p:txBody>
      </p:sp>
    </p:spTree>
    <p:extLst>
      <p:ext uri="{BB962C8B-B14F-4D97-AF65-F5344CB8AC3E}">
        <p14:creationId xmlns:p14="http://schemas.microsoft.com/office/powerpoint/2010/main" val="2883147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F3015-3DCB-AF94-9A48-18D7A9D331AE}"/>
              </a:ext>
            </a:extLst>
          </p:cNvPr>
          <p:cNvSpPr>
            <a:spLocks noGrp="1"/>
          </p:cNvSpPr>
          <p:nvPr>
            <p:ph type="title"/>
          </p:nvPr>
        </p:nvSpPr>
        <p:spPr>
          <a:xfrm>
            <a:off x="523874" y="-31954"/>
            <a:ext cx="10163176" cy="917780"/>
          </a:xfrm>
        </p:spPr>
        <p:txBody>
          <a:bodyPr/>
          <a:lstStyle/>
          <a:p>
            <a:r>
              <a:rPr lang="en-GB"/>
              <a:t>Problem solving 	</a:t>
            </a:r>
          </a:p>
        </p:txBody>
      </p:sp>
      <p:sp>
        <p:nvSpPr>
          <p:cNvPr id="3" name="Content Placeholder 2">
            <a:extLst>
              <a:ext uri="{FF2B5EF4-FFF2-40B4-BE49-F238E27FC236}">
                <a16:creationId xmlns:a16="http://schemas.microsoft.com/office/drawing/2014/main" id="{5D7A888B-95DD-4BC4-1D78-72DE2F879DC6}"/>
              </a:ext>
            </a:extLst>
          </p:cNvPr>
          <p:cNvSpPr>
            <a:spLocks noGrp="1"/>
          </p:cNvSpPr>
          <p:nvPr>
            <p:ph idx="1"/>
          </p:nvPr>
        </p:nvSpPr>
        <p:spPr/>
        <p:txBody>
          <a:bodyPr/>
          <a:lstStyle/>
          <a:p>
            <a:pPr lvl="1"/>
            <a:endParaRPr lang="en-GB"/>
          </a:p>
          <a:p>
            <a:pPr lvl="1"/>
            <a:endParaRPr lang="en-GB"/>
          </a:p>
        </p:txBody>
      </p:sp>
      <p:pic>
        <p:nvPicPr>
          <p:cNvPr id="5" name="Picture 4">
            <a:extLst>
              <a:ext uri="{FF2B5EF4-FFF2-40B4-BE49-F238E27FC236}">
                <a16:creationId xmlns:a16="http://schemas.microsoft.com/office/drawing/2014/main" id="{9248D167-6A1B-9E4D-BDC2-EB367FEA190C}"/>
              </a:ext>
            </a:extLst>
          </p:cNvPr>
          <p:cNvPicPr>
            <a:picLocks noChangeAspect="1"/>
          </p:cNvPicPr>
          <p:nvPr/>
        </p:nvPicPr>
        <p:blipFill>
          <a:blip r:embed="rId3"/>
          <a:stretch>
            <a:fillRect/>
          </a:stretch>
        </p:blipFill>
        <p:spPr>
          <a:xfrm>
            <a:off x="168307" y="761577"/>
            <a:ext cx="11175968" cy="4877223"/>
          </a:xfrm>
          <a:prstGeom prst="rect">
            <a:avLst/>
          </a:prstGeom>
        </p:spPr>
      </p:pic>
    </p:spTree>
    <p:extLst>
      <p:ext uri="{BB962C8B-B14F-4D97-AF65-F5344CB8AC3E}">
        <p14:creationId xmlns:p14="http://schemas.microsoft.com/office/powerpoint/2010/main" val="1216072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E749D-405F-C6AA-6FF9-77040B306EB0}"/>
              </a:ext>
            </a:extLst>
          </p:cNvPr>
          <p:cNvSpPr>
            <a:spLocks noGrp="1"/>
          </p:cNvSpPr>
          <p:nvPr>
            <p:ph type="title"/>
          </p:nvPr>
        </p:nvSpPr>
        <p:spPr/>
        <p:txBody>
          <a:bodyPr/>
          <a:lstStyle/>
          <a:p>
            <a:r>
              <a:rPr lang="en-GB"/>
              <a:t>What you can do in the moment </a:t>
            </a:r>
          </a:p>
        </p:txBody>
      </p:sp>
      <p:sp>
        <p:nvSpPr>
          <p:cNvPr id="3" name="Content Placeholder 2">
            <a:extLst>
              <a:ext uri="{FF2B5EF4-FFF2-40B4-BE49-F238E27FC236}">
                <a16:creationId xmlns:a16="http://schemas.microsoft.com/office/drawing/2014/main" id="{3D2759C0-055B-CCB0-38C7-4FAE260DE64F}"/>
              </a:ext>
            </a:extLst>
          </p:cNvPr>
          <p:cNvSpPr>
            <a:spLocks noGrp="1"/>
          </p:cNvSpPr>
          <p:nvPr>
            <p:ph idx="1"/>
          </p:nvPr>
        </p:nvSpPr>
        <p:spPr>
          <a:xfrm>
            <a:off x="1097280" y="1845734"/>
            <a:ext cx="4860608" cy="4023360"/>
          </a:xfrm>
        </p:spPr>
        <p:txBody>
          <a:bodyPr>
            <a:normAutofit/>
          </a:bodyPr>
          <a:lstStyle/>
          <a:p>
            <a:pPr>
              <a:buFont typeface="Courier New" panose="02070309020205020404" pitchFamily="49" charset="0"/>
              <a:buChar char="o"/>
            </a:pPr>
            <a:r>
              <a:rPr lang="en-GB" b="1"/>
              <a:t>Stay calm and grounded yourself</a:t>
            </a:r>
            <a:br>
              <a:rPr lang="en-GB"/>
            </a:br>
            <a:r>
              <a:rPr lang="en-GB"/>
              <a:t>Your tone, body language, and pace can help de-escalate the situation.</a:t>
            </a:r>
          </a:p>
          <a:p>
            <a:pPr>
              <a:buFont typeface="Courier New" panose="02070309020205020404" pitchFamily="49" charset="0"/>
              <a:buChar char="o"/>
            </a:pPr>
            <a:r>
              <a:rPr lang="en-GB" b="1"/>
              <a:t>Give space, not silence</a:t>
            </a:r>
            <a:br>
              <a:rPr lang="en-GB"/>
            </a:br>
            <a:r>
              <a:rPr lang="en-GB"/>
              <a:t>Step back if needed, but reassure them: “I’m here when you’re ready.”</a:t>
            </a:r>
          </a:p>
          <a:p>
            <a:pPr>
              <a:buFont typeface="Courier New" panose="02070309020205020404" pitchFamily="49" charset="0"/>
              <a:buChar char="o"/>
            </a:pPr>
            <a:r>
              <a:rPr lang="en-GB" b="1"/>
              <a:t>Use short, clear instructions</a:t>
            </a:r>
            <a:br>
              <a:rPr lang="en-GB"/>
            </a:br>
            <a:r>
              <a:rPr lang="en-GB"/>
              <a:t>Avoid long explanations—focus on safety and clarity.</a:t>
            </a:r>
            <a:br>
              <a:rPr lang="en-GB"/>
            </a:br>
            <a:r>
              <a:rPr lang="en-GB"/>
              <a:t>e.g. “Let’s step outside for a breather.”</a:t>
            </a:r>
          </a:p>
          <a:p>
            <a:pPr marL="0" indent="0">
              <a:buNone/>
            </a:pPr>
            <a:endParaRPr lang="en-GB"/>
          </a:p>
        </p:txBody>
      </p:sp>
      <p:sp>
        <p:nvSpPr>
          <p:cNvPr id="4" name="TextBox 3">
            <a:extLst>
              <a:ext uri="{FF2B5EF4-FFF2-40B4-BE49-F238E27FC236}">
                <a16:creationId xmlns:a16="http://schemas.microsoft.com/office/drawing/2014/main" id="{D9A473BC-C244-7B92-0C62-3D83488EDCF5}"/>
              </a:ext>
            </a:extLst>
          </p:cNvPr>
          <p:cNvSpPr txBox="1"/>
          <p:nvPr/>
        </p:nvSpPr>
        <p:spPr>
          <a:xfrm>
            <a:off x="5957888" y="3380125"/>
            <a:ext cx="5715000" cy="400110"/>
          </a:xfrm>
          <a:prstGeom prst="rect">
            <a:avLst/>
          </a:prstGeom>
          <a:noFill/>
        </p:spPr>
        <p:txBody>
          <a:bodyPr wrap="square" rtlCol="0">
            <a:spAutoFit/>
          </a:bodyPr>
          <a:lstStyle/>
          <a:p>
            <a:pPr>
              <a:buNone/>
            </a:pPr>
            <a:endParaRPr lang="en-GB" sz="2000"/>
          </a:p>
        </p:txBody>
      </p:sp>
      <p:sp>
        <p:nvSpPr>
          <p:cNvPr id="5" name="Content Placeholder 2">
            <a:extLst>
              <a:ext uri="{FF2B5EF4-FFF2-40B4-BE49-F238E27FC236}">
                <a16:creationId xmlns:a16="http://schemas.microsoft.com/office/drawing/2014/main" id="{AFAB48A5-B7AB-34D8-F342-0C15F0339871}"/>
              </a:ext>
            </a:extLst>
          </p:cNvPr>
          <p:cNvSpPr txBox="1">
            <a:spLocks/>
          </p:cNvSpPr>
          <p:nvPr/>
        </p:nvSpPr>
        <p:spPr>
          <a:xfrm>
            <a:off x="6295072" y="1737360"/>
            <a:ext cx="4860608" cy="4023360"/>
          </a:xfrm>
          <a:prstGeom prst="rect">
            <a:avLst/>
          </a:prstGeom>
        </p:spPr>
        <p:txBody>
          <a:bodyPr vert="horz" lIns="0" tIns="45720" rIns="0" bIns="45720" rtlCol="0">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Courier New" panose="02070309020205020404" pitchFamily="49" charset="0"/>
              <a:buChar char="o"/>
            </a:pPr>
            <a:r>
              <a:rPr lang="en-GB" sz="2000" b="1"/>
              <a:t>Name what you see (not how they feel)</a:t>
            </a:r>
            <a:br>
              <a:rPr lang="en-GB" sz="2000"/>
            </a:br>
            <a:r>
              <a:rPr lang="en-GB" sz="2000"/>
              <a:t>Say what’s observable, without judgement:</a:t>
            </a:r>
            <a:br>
              <a:rPr lang="en-GB" sz="2000"/>
            </a:br>
            <a:r>
              <a:rPr lang="en-GB" sz="2000"/>
              <a:t>“I can see you’re clenching your fists.”</a:t>
            </a:r>
          </a:p>
          <a:p>
            <a:pPr>
              <a:buFont typeface="Courier New" panose="02070309020205020404" pitchFamily="49" charset="0"/>
              <a:buChar char="o"/>
            </a:pPr>
            <a:r>
              <a:rPr lang="en-GB" sz="2000" b="1"/>
              <a:t>Avoid ‘why’ questions in the heat of the moment</a:t>
            </a:r>
            <a:br>
              <a:rPr lang="en-GB" sz="2000"/>
            </a:br>
            <a:r>
              <a:rPr lang="en-GB" sz="2000"/>
              <a:t>These can feel blaming or provoke more anger.</a:t>
            </a:r>
          </a:p>
          <a:p>
            <a:pPr>
              <a:buFont typeface="Courier New" panose="02070309020205020404" pitchFamily="49" charset="0"/>
              <a:buChar char="o"/>
            </a:pPr>
            <a:r>
              <a:rPr lang="en-GB" sz="2000" b="1"/>
              <a:t>Offer regulation tools if appropriate</a:t>
            </a:r>
            <a:br>
              <a:rPr lang="en-GB" sz="2000"/>
            </a:br>
            <a:r>
              <a:rPr lang="en-GB" sz="2000"/>
              <a:t>Breathing exercises, movement breaks, or a quiet space </a:t>
            </a:r>
            <a:r>
              <a:rPr lang="en-GB" sz="2000" i="1"/>
              <a:t>only if</a:t>
            </a:r>
            <a:r>
              <a:rPr lang="en-GB" sz="2000"/>
              <a:t> the student is receptive.</a:t>
            </a:r>
          </a:p>
          <a:p>
            <a:pPr>
              <a:buFont typeface="Courier New" panose="02070309020205020404" pitchFamily="49" charset="0"/>
              <a:buChar char="o"/>
            </a:pPr>
            <a:r>
              <a:rPr lang="en-GB" sz="2000" b="1"/>
              <a:t>Defer the conversation until calm returns</a:t>
            </a:r>
            <a:br>
              <a:rPr lang="en-GB" sz="2000"/>
            </a:br>
            <a:r>
              <a:rPr lang="en-GB" sz="2000"/>
              <a:t>Focus first on helping the young person feel safe and regulated.</a:t>
            </a:r>
          </a:p>
        </p:txBody>
      </p:sp>
    </p:spTree>
    <p:extLst>
      <p:ext uri="{BB962C8B-B14F-4D97-AF65-F5344CB8AC3E}">
        <p14:creationId xmlns:p14="http://schemas.microsoft.com/office/powerpoint/2010/main" val="3690235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B3F79-52A2-C5EA-B53F-6052D3A926D7}"/>
              </a:ext>
            </a:extLst>
          </p:cNvPr>
          <p:cNvSpPr>
            <a:spLocks noGrp="1"/>
          </p:cNvSpPr>
          <p:nvPr>
            <p:ph type="title"/>
          </p:nvPr>
        </p:nvSpPr>
        <p:spPr/>
        <p:txBody>
          <a:bodyPr/>
          <a:lstStyle/>
          <a:p>
            <a:r>
              <a:rPr lang="en-GB"/>
              <a:t>Signposting </a:t>
            </a:r>
          </a:p>
        </p:txBody>
      </p:sp>
      <p:sp>
        <p:nvSpPr>
          <p:cNvPr id="3" name="Content Placeholder 2">
            <a:extLst>
              <a:ext uri="{FF2B5EF4-FFF2-40B4-BE49-F238E27FC236}">
                <a16:creationId xmlns:a16="http://schemas.microsoft.com/office/drawing/2014/main" id="{AADD8C83-2AA9-BB5B-4127-42C9EC25EACD}"/>
              </a:ext>
            </a:extLst>
          </p:cNvPr>
          <p:cNvSpPr>
            <a:spLocks noGrp="1"/>
          </p:cNvSpPr>
          <p:nvPr>
            <p:ph idx="1"/>
          </p:nvPr>
        </p:nvSpPr>
        <p:spPr/>
        <p:txBody>
          <a:bodyPr vert="horz" lIns="0" tIns="45720" rIns="0" bIns="45720" rtlCol="0" anchor="t">
            <a:normAutofit/>
          </a:bodyPr>
          <a:lstStyle/>
          <a:p>
            <a:r>
              <a:rPr lang="en-US">
                <a:ea typeface="+mn-lt"/>
                <a:cs typeface="+mn-lt"/>
                <a:hlinkClick r:id="rId3"/>
              </a:rPr>
              <a:t>Barnet Boys' Brigade and Girls' Association</a:t>
            </a:r>
            <a:r>
              <a:rPr lang="en-US">
                <a:ea typeface="+mn-lt"/>
                <a:cs typeface="+mn-lt"/>
              </a:rPr>
              <a:t> (for younger children aged 8-10)</a:t>
            </a:r>
          </a:p>
          <a:p>
            <a:r>
              <a:rPr lang="en-GB">
                <a:hlinkClick r:id="rId4"/>
              </a:rPr>
              <a:t>https://www.youngminds.org.uk/young-person/my-feelings/anger/</a:t>
            </a:r>
            <a:r>
              <a:rPr lang="en-GB"/>
              <a:t> </a:t>
            </a:r>
          </a:p>
          <a:p>
            <a:r>
              <a:rPr lang="en-GB">
                <a:hlinkClick r:id="rId5"/>
              </a:rPr>
              <a:t>https://www.youngminds.org.uk/professional/resources/when-emotions-explode/</a:t>
            </a:r>
            <a:r>
              <a:rPr lang="en-GB"/>
              <a:t> </a:t>
            </a:r>
          </a:p>
          <a:p>
            <a:r>
              <a:rPr lang="en-GB">
                <a:hlinkClick r:id="rId6"/>
              </a:rPr>
              <a:t>https://boysinmind.co.uk/</a:t>
            </a:r>
            <a:r>
              <a:rPr lang="en-GB"/>
              <a:t> </a:t>
            </a:r>
          </a:p>
          <a:p>
            <a:r>
              <a:rPr lang="en-GB">
                <a:hlinkClick r:id="rId7"/>
              </a:rPr>
              <a:t>https://solutions.brighthorizons.co.uk/resourceroom/teen-parenting-blogs/mental-health-issues-in-teen-boys</a:t>
            </a:r>
            <a:endParaRPr lang="en-GB"/>
          </a:p>
          <a:p>
            <a:r>
              <a:rPr lang="en-GB">
                <a:hlinkClick r:id="rId8"/>
              </a:rPr>
              <a:t>https://www.mentalhealth.org.uk/explore-mental-health/blogs/boys-men-and-mental-health</a:t>
            </a:r>
            <a:r>
              <a:rPr lang="en-GB"/>
              <a:t> </a:t>
            </a:r>
          </a:p>
          <a:p>
            <a:endParaRPr lang="en-GB"/>
          </a:p>
          <a:p>
            <a:endParaRPr lang="en-US"/>
          </a:p>
        </p:txBody>
      </p:sp>
    </p:spTree>
    <p:extLst>
      <p:ext uri="{BB962C8B-B14F-4D97-AF65-F5344CB8AC3E}">
        <p14:creationId xmlns:p14="http://schemas.microsoft.com/office/powerpoint/2010/main" val="239224523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597508EF1AAC34E9E3E6F9451115E70" ma:contentTypeVersion="13" ma:contentTypeDescription="Create a new document." ma:contentTypeScope="" ma:versionID="449dab5f5fd8fbf6835e3265157150b4">
  <xsd:schema xmlns:xsd="http://www.w3.org/2001/XMLSchema" xmlns:xs="http://www.w3.org/2001/XMLSchema" xmlns:p="http://schemas.microsoft.com/office/2006/metadata/properties" xmlns:ns2="183ba927-4a04-4adb-aeec-f1409f5a74b8" xmlns:ns3="0354edb6-488f-42ce-8ccb-0892cab6653b" targetNamespace="http://schemas.microsoft.com/office/2006/metadata/properties" ma:root="true" ma:fieldsID="09cbc5a3167b47744939e67b5ab07bd1" ns2:_="" ns3:_="">
    <xsd:import namespace="183ba927-4a04-4adb-aeec-f1409f5a74b8"/>
    <xsd:import namespace="0354edb6-488f-42ce-8ccb-0892cab6653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ba927-4a04-4adb-aeec-f1409f5a74b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cc6b9df9-913f-4f8b-b453-8966a8cf090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354edb6-488f-42ce-8ccb-0892cab6653b"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83ba927-4a04-4adb-aeec-f1409f5a74b8">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595C586-BF22-4245-99C5-AC549D17E74E}">
  <ds:schemaRefs>
    <ds:schemaRef ds:uri="0354edb6-488f-42ce-8ccb-0892cab6653b"/>
    <ds:schemaRef ds:uri="183ba927-4a04-4adb-aeec-f1409f5a74b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7C94209-A7FB-494F-895E-71665643F6CF}">
  <ds:schemaRefs>
    <ds:schemaRef ds:uri="http://schemas.microsoft.com/office/2006/documentManagement/types"/>
    <ds:schemaRef ds:uri="http://schemas.microsoft.com/office/2006/metadata/properties"/>
    <ds:schemaRef ds:uri="http://www.w3.org/XML/1998/namespace"/>
    <ds:schemaRef ds:uri="http://purl.org/dc/dcmitype/"/>
    <ds:schemaRef ds:uri="0354edb6-488f-42ce-8ccb-0892cab6653b"/>
    <ds:schemaRef ds:uri="http://schemas.microsoft.com/office/infopath/2007/PartnerControls"/>
    <ds:schemaRef ds:uri="http://purl.org/dc/elements/1.1/"/>
    <ds:schemaRef ds:uri="http://schemas.openxmlformats.org/package/2006/metadata/core-properties"/>
    <ds:schemaRef ds:uri="183ba927-4a04-4adb-aeec-f1409f5a74b8"/>
    <ds:schemaRef ds:uri="http://purl.org/dc/terms/"/>
  </ds:schemaRefs>
</ds:datastoreItem>
</file>

<file path=customXml/itemProps3.xml><?xml version="1.0" encoding="utf-8"?>
<ds:datastoreItem xmlns:ds="http://schemas.openxmlformats.org/officeDocument/2006/customXml" ds:itemID="{1236776E-D624-4B11-A96D-45F7E44AC89B}">
  <ds:schemaRefs>
    <ds:schemaRef ds:uri="http://schemas.microsoft.com/sharepoint/v3/contenttype/forms"/>
  </ds:schemaRefs>
</ds:datastoreItem>
</file>

<file path=docMetadata/LabelInfo.xml><?xml version="1.0" encoding="utf-8"?>
<clbl:labelList xmlns:clbl="http://schemas.microsoft.com/office/2020/mipLabelMetadata">
  <clbl:label id="{ccdf8477-5183-4317-8e8b-f69ff0053fb7}" enabled="1" method="Standard" siteId="{1ba468b9-1414-4675-be4f-53c478ad47bb}" removed="0"/>
</clbl:labelList>
</file>

<file path=docProps/app.xml><?xml version="1.0" encoding="utf-8"?>
<Properties xmlns="http://schemas.openxmlformats.org/officeDocument/2006/extended-properties" xmlns:vt="http://schemas.openxmlformats.org/officeDocument/2006/docPropsVTypes">
  <TotalTime>200</TotalTime>
  <Words>4616</Words>
  <Application>Microsoft Office PowerPoint</Application>
  <PresentationFormat>Widescreen</PresentationFormat>
  <Paragraphs>271</Paragraphs>
  <Slides>21</Slides>
  <Notes>20</Notes>
  <HiddenSlides>1</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Arial,Sans-Serif</vt:lpstr>
      <vt:lpstr>Calibri</vt:lpstr>
      <vt:lpstr>Calibri Light</vt:lpstr>
      <vt:lpstr>Courier New</vt:lpstr>
      <vt:lpstr>Wingdings</vt:lpstr>
      <vt:lpstr>Retrospect</vt:lpstr>
      <vt:lpstr>Anger and Anxiety in Boys</vt:lpstr>
      <vt:lpstr>Agenda </vt:lpstr>
      <vt:lpstr>What is anger? </vt:lpstr>
      <vt:lpstr>Consequences </vt:lpstr>
      <vt:lpstr>PowerPoint Presentation</vt:lpstr>
      <vt:lpstr>Understanding Anger in Boys  - Beyond Behaviour </vt:lpstr>
      <vt:lpstr>Psychoeducation  This is a really good quality video explaining this concept.       https://www.youtube.com/watch?v=qFTljLo1bK8&amp;t=17s  </vt:lpstr>
      <vt:lpstr>Spotting the Signs of Anger in Young People  </vt:lpstr>
      <vt:lpstr>Importance of positive relationships  </vt:lpstr>
      <vt:lpstr>Being good role models  - Social Learning Theory</vt:lpstr>
      <vt:lpstr>Creating Spaces for Children to Talk</vt:lpstr>
      <vt:lpstr>Creating Spaces to Talk Troubleshooting</vt:lpstr>
      <vt:lpstr>Preventative - Positive self-talk  </vt:lpstr>
      <vt:lpstr>PowerPoint Presentation</vt:lpstr>
      <vt:lpstr>Strategy - Emotional regulation – crisis curve. </vt:lpstr>
      <vt:lpstr>Strategy Zones of regulation</vt:lpstr>
      <vt:lpstr>Adapting strategies </vt:lpstr>
      <vt:lpstr>Case Study – Problem Solving? </vt:lpstr>
      <vt:lpstr>Problem solving  </vt:lpstr>
      <vt:lpstr>What you can do in the moment </vt:lpstr>
      <vt:lpstr>Signposting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Luta, Vita (LBB)</dc:creator>
  <cp:lastModifiedBy>Mr Greenhouse</cp:lastModifiedBy>
  <cp:revision>3</cp:revision>
  <dcterms:created xsi:type="dcterms:W3CDTF">2025-06-05T15:08:00Z</dcterms:created>
  <dcterms:modified xsi:type="dcterms:W3CDTF">2026-05-14T10:49:13Z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0x0101006597508EF1AAC34E9E3E6F9451115E70</vt:lpwstr>
  </property>
  <property fmtid="{D5CDD505-2E9C-101B-9397-08002B2CF9AE}" pid="3" name="MediaServiceImageTags">
    <vt:lpwstr/>
  </property>
</Properties>
</file>